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9" r:id="rId4"/>
    <p:sldId id="290" r:id="rId5"/>
    <p:sldId id="260" r:id="rId6"/>
    <p:sldId id="261" r:id="rId7"/>
    <p:sldId id="262" r:id="rId8"/>
    <p:sldId id="287" r:id="rId9"/>
    <p:sldId id="267" r:id="rId10"/>
    <p:sldId id="299" r:id="rId11"/>
    <p:sldId id="271" r:id="rId12"/>
    <p:sldId id="291" r:id="rId13"/>
    <p:sldId id="301" r:id="rId14"/>
    <p:sldId id="383" r:id="rId15"/>
    <p:sldId id="384" r:id="rId16"/>
    <p:sldId id="385" r:id="rId17"/>
    <p:sldId id="278" r:id="rId18"/>
    <p:sldId id="258" r:id="rId19"/>
    <p:sldId id="279" r:id="rId20"/>
    <p:sldId id="280" r:id="rId21"/>
    <p:sldId id="390" r:id="rId22"/>
    <p:sldId id="387" r:id="rId23"/>
    <p:sldId id="389" r:id="rId24"/>
    <p:sldId id="286" r:id="rId25"/>
    <p:sldId id="292" r:id="rId26"/>
    <p:sldId id="294" r:id="rId27"/>
    <p:sldId id="295" r:id="rId28"/>
    <p:sldId id="296" r:id="rId29"/>
    <p:sldId id="293" r:id="rId30"/>
    <p:sldId id="297" r:id="rId31"/>
    <p:sldId id="298" r:id="rId32"/>
    <p:sldId id="300" r:id="rId33"/>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78" d="100"/>
          <a:sy n="78" d="100"/>
        </p:scale>
        <p:origin x="86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9E65A5-625E-4928-90C1-5ED24CFB302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9772959-F23F-4DC6-8B06-63DE540B2797}">
      <dgm:prSet/>
      <dgm:spPr/>
      <dgm:t>
        <a:bodyPr/>
        <a:lstStyle/>
        <a:p>
          <a:r>
            <a:rPr lang="en-US"/>
            <a:t>иммунитеттің 2 түрін ажыратады:</a:t>
          </a:r>
        </a:p>
      </dgm:t>
    </dgm:pt>
    <dgm:pt modelId="{76D4DA8B-33D6-4D5A-A445-6D0116D3C4A9}" type="parTrans" cxnId="{A1A65E6C-122B-4701-9CBD-5760039C4886}">
      <dgm:prSet/>
      <dgm:spPr/>
      <dgm:t>
        <a:bodyPr/>
        <a:lstStyle/>
        <a:p>
          <a:endParaRPr lang="en-US"/>
        </a:p>
      </dgm:t>
    </dgm:pt>
    <dgm:pt modelId="{61897C2F-73D8-4A35-8EDC-563304175F61}" type="sibTrans" cxnId="{A1A65E6C-122B-4701-9CBD-5760039C4886}">
      <dgm:prSet/>
      <dgm:spPr/>
      <dgm:t>
        <a:bodyPr/>
        <a:lstStyle/>
        <a:p>
          <a:endParaRPr lang="en-US"/>
        </a:p>
      </dgm:t>
    </dgm:pt>
    <dgm:pt modelId="{6B834EBC-0541-450B-A680-531CD7BED107}">
      <dgm:prSet/>
      <dgm:spPr/>
      <dgm:t>
        <a:bodyPr/>
        <a:lstStyle/>
        <a:p>
          <a:r>
            <a:rPr lang="en-US" dirty="0" err="1"/>
            <a:t>туа</a:t>
          </a:r>
          <a:r>
            <a:rPr lang="en-US" dirty="0"/>
            <a:t> </a:t>
          </a:r>
          <a:r>
            <a:rPr lang="ru-RU" dirty="0" err="1"/>
            <a:t>пайда</a:t>
          </a:r>
          <a:r>
            <a:rPr lang="ru-RU" dirty="0"/>
            <a:t> </a:t>
          </a:r>
          <a:r>
            <a:rPr lang="ru-RU" dirty="0" err="1"/>
            <a:t>болған</a:t>
          </a:r>
          <a:endParaRPr lang="en-US" dirty="0"/>
        </a:p>
      </dgm:t>
    </dgm:pt>
    <dgm:pt modelId="{2248452C-2EAA-4EAE-8B86-A1332D85995B}" type="parTrans" cxnId="{9671DCF7-207C-4B82-8F7B-05440D3FCC01}">
      <dgm:prSet/>
      <dgm:spPr/>
      <dgm:t>
        <a:bodyPr/>
        <a:lstStyle/>
        <a:p>
          <a:endParaRPr lang="en-US"/>
        </a:p>
      </dgm:t>
    </dgm:pt>
    <dgm:pt modelId="{32B34C9A-23A6-46FF-AA6E-8CFCE0658B3B}" type="sibTrans" cxnId="{9671DCF7-207C-4B82-8F7B-05440D3FCC01}">
      <dgm:prSet/>
      <dgm:spPr/>
      <dgm:t>
        <a:bodyPr/>
        <a:lstStyle/>
        <a:p>
          <a:endParaRPr lang="en-US"/>
        </a:p>
      </dgm:t>
    </dgm:pt>
    <dgm:pt modelId="{9E083F3C-ABAB-4B83-AFB6-EA2535D81A0D}">
      <dgm:prSet/>
      <dgm:spPr/>
      <dgm:t>
        <a:bodyPr/>
        <a:lstStyle/>
        <a:p>
          <a:r>
            <a:rPr lang="kk-KZ" dirty="0"/>
            <a:t>Жүре </a:t>
          </a:r>
          <a:r>
            <a:rPr lang="en-US" dirty="0"/>
            <a:t> </a:t>
          </a:r>
          <a:r>
            <a:rPr lang="en-US" dirty="0" err="1"/>
            <a:t>пайда</a:t>
          </a:r>
          <a:r>
            <a:rPr lang="en-US" dirty="0"/>
            <a:t> </a:t>
          </a:r>
          <a:r>
            <a:rPr lang="en-US" dirty="0" err="1"/>
            <a:t>болға</a:t>
          </a:r>
          <a:r>
            <a:rPr lang="kk-KZ" dirty="0"/>
            <a:t>н</a:t>
          </a:r>
          <a:endParaRPr lang="en-US" dirty="0"/>
        </a:p>
      </dgm:t>
    </dgm:pt>
    <dgm:pt modelId="{CFD322C1-D203-4BDA-A568-66F348812C4B}" type="parTrans" cxnId="{3AF19175-C03A-4138-AFFD-F6E1637DF3AD}">
      <dgm:prSet/>
      <dgm:spPr/>
      <dgm:t>
        <a:bodyPr/>
        <a:lstStyle/>
        <a:p>
          <a:endParaRPr lang="en-US"/>
        </a:p>
      </dgm:t>
    </dgm:pt>
    <dgm:pt modelId="{5B865DF6-9B54-431C-8909-E2CD62F5E981}" type="sibTrans" cxnId="{3AF19175-C03A-4138-AFFD-F6E1637DF3AD}">
      <dgm:prSet/>
      <dgm:spPr/>
      <dgm:t>
        <a:bodyPr/>
        <a:lstStyle/>
        <a:p>
          <a:endParaRPr lang="en-US"/>
        </a:p>
      </dgm:t>
    </dgm:pt>
    <dgm:pt modelId="{261B86AF-66A4-44D1-BD43-670335A13842}" type="pres">
      <dgm:prSet presAssocID="{209E65A5-625E-4928-90C1-5ED24CFB302B}" presName="outerComposite" presStyleCnt="0">
        <dgm:presLayoutVars>
          <dgm:chMax val="5"/>
          <dgm:dir/>
          <dgm:resizeHandles val="exact"/>
        </dgm:presLayoutVars>
      </dgm:prSet>
      <dgm:spPr/>
    </dgm:pt>
    <dgm:pt modelId="{72EB1B31-4E8E-4C8D-B2D2-4FD15E23B635}" type="pres">
      <dgm:prSet presAssocID="{209E65A5-625E-4928-90C1-5ED24CFB302B}" presName="dummyMaxCanvas" presStyleCnt="0">
        <dgm:presLayoutVars/>
      </dgm:prSet>
      <dgm:spPr/>
    </dgm:pt>
    <dgm:pt modelId="{616EDF15-9B92-4CDF-8122-26A2635AC0F7}" type="pres">
      <dgm:prSet presAssocID="{209E65A5-625E-4928-90C1-5ED24CFB302B}" presName="ThreeNodes_1" presStyleLbl="node1" presStyleIdx="0" presStyleCnt="3">
        <dgm:presLayoutVars>
          <dgm:bulletEnabled val="1"/>
        </dgm:presLayoutVars>
      </dgm:prSet>
      <dgm:spPr/>
    </dgm:pt>
    <dgm:pt modelId="{28618A9C-E68B-4390-898A-57ACAC7B9C35}" type="pres">
      <dgm:prSet presAssocID="{209E65A5-625E-4928-90C1-5ED24CFB302B}" presName="ThreeNodes_2" presStyleLbl="node1" presStyleIdx="1" presStyleCnt="3">
        <dgm:presLayoutVars>
          <dgm:bulletEnabled val="1"/>
        </dgm:presLayoutVars>
      </dgm:prSet>
      <dgm:spPr/>
    </dgm:pt>
    <dgm:pt modelId="{A03753E0-E288-43BB-98EC-727C864E9F57}" type="pres">
      <dgm:prSet presAssocID="{209E65A5-625E-4928-90C1-5ED24CFB302B}" presName="ThreeNodes_3" presStyleLbl="node1" presStyleIdx="2" presStyleCnt="3">
        <dgm:presLayoutVars>
          <dgm:bulletEnabled val="1"/>
        </dgm:presLayoutVars>
      </dgm:prSet>
      <dgm:spPr/>
    </dgm:pt>
    <dgm:pt modelId="{84640950-46A0-4950-94F9-FB04FCF85230}" type="pres">
      <dgm:prSet presAssocID="{209E65A5-625E-4928-90C1-5ED24CFB302B}" presName="ThreeConn_1-2" presStyleLbl="fgAccFollowNode1" presStyleIdx="0" presStyleCnt="2">
        <dgm:presLayoutVars>
          <dgm:bulletEnabled val="1"/>
        </dgm:presLayoutVars>
      </dgm:prSet>
      <dgm:spPr/>
    </dgm:pt>
    <dgm:pt modelId="{18E6752F-64CE-4D98-B728-B20DD8921193}" type="pres">
      <dgm:prSet presAssocID="{209E65A5-625E-4928-90C1-5ED24CFB302B}" presName="ThreeConn_2-3" presStyleLbl="fgAccFollowNode1" presStyleIdx="1" presStyleCnt="2">
        <dgm:presLayoutVars>
          <dgm:bulletEnabled val="1"/>
        </dgm:presLayoutVars>
      </dgm:prSet>
      <dgm:spPr/>
    </dgm:pt>
    <dgm:pt modelId="{8D0D7ED9-6CBF-489F-8987-65DBC852DE12}" type="pres">
      <dgm:prSet presAssocID="{209E65A5-625E-4928-90C1-5ED24CFB302B}" presName="ThreeNodes_1_text" presStyleLbl="node1" presStyleIdx="2" presStyleCnt="3">
        <dgm:presLayoutVars>
          <dgm:bulletEnabled val="1"/>
        </dgm:presLayoutVars>
      </dgm:prSet>
      <dgm:spPr/>
    </dgm:pt>
    <dgm:pt modelId="{1C120287-936A-4857-87D7-F6857AC84E0C}" type="pres">
      <dgm:prSet presAssocID="{209E65A5-625E-4928-90C1-5ED24CFB302B}" presName="ThreeNodes_2_text" presStyleLbl="node1" presStyleIdx="2" presStyleCnt="3">
        <dgm:presLayoutVars>
          <dgm:bulletEnabled val="1"/>
        </dgm:presLayoutVars>
      </dgm:prSet>
      <dgm:spPr/>
    </dgm:pt>
    <dgm:pt modelId="{FACD9767-6D50-474D-928A-B718CAB6AA8D}" type="pres">
      <dgm:prSet presAssocID="{209E65A5-625E-4928-90C1-5ED24CFB302B}" presName="ThreeNodes_3_text" presStyleLbl="node1" presStyleIdx="2" presStyleCnt="3">
        <dgm:presLayoutVars>
          <dgm:bulletEnabled val="1"/>
        </dgm:presLayoutVars>
      </dgm:prSet>
      <dgm:spPr/>
    </dgm:pt>
  </dgm:ptLst>
  <dgm:cxnLst>
    <dgm:cxn modelId="{8616C236-2845-441C-A73B-EB45A154FF91}" type="presOf" srcId="{6B834EBC-0541-450B-A680-531CD7BED107}" destId="{1C120287-936A-4857-87D7-F6857AC84E0C}" srcOrd="1" destOrd="0" presId="urn:microsoft.com/office/officeart/2005/8/layout/vProcess5"/>
    <dgm:cxn modelId="{97AE2D6C-119E-4664-B150-5D76B364D80F}" type="presOf" srcId="{9E083F3C-ABAB-4B83-AFB6-EA2535D81A0D}" destId="{FACD9767-6D50-474D-928A-B718CAB6AA8D}" srcOrd="1" destOrd="0" presId="urn:microsoft.com/office/officeart/2005/8/layout/vProcess5"/>
    <dgm:cxn modelId="{A1A65E6C-122B-4701-9CBD-5760039C4886}" srcId="{209E65A5-625E-4928-90C1-5ED24CFB302B}" destId="{09772959-F23F-4DC6-8B06-63DE540B2797}" srcOrd="0" destOrd="0" parTransId="{76D4DA8B-33D6-4D5A-A445-6D0116D3C4A9}" sibTransId="{61897C2F-73D8-4A35-8EDC-563304175F61}"/>
    <dgm:cxn modelId="{3AF19175-C03A-4138-AFFD-F6E1637DF3AD}" srcId="{209E65A5-625E-4928-90C1-5ED24CFB302B}" destId="{9E083F3C-ABAB-4B83-AFB6-EA2535D81A0D}" srcOrd="2" destOrd="0" parTransId="{CFD322C1-D203-4BDA-A568-66F348812C4B}" sibTransId="{5B865DF6-9B54-431C-8909-E2CD62F5E981}"/>
    <dgm:cxn modelId="{D670C87E-1212-4D26-8793-67013547F75E}" type="presOf" srcId="{209E65A5-625E-4928-90C1-5ED24CFB302B}" destId="{261B86AF-66A4-44D1-BD43-670335A13842}" srcOrd="0" destOrd="0" presId="urn:microsoft.com/office/officeart/2005/8/layout/vProcess5"/>
    <dgm:cxn modelId="{61EDF28E-D094-43E6-B9E9-40E3D33F7F18}" type="presOf" srcId="{09772959-F23F-4DC6-8B06-63DE540B2797}" destId="{616EDF15-9B92-4CDF-8122-26A2635AC0F7}" srcOrd="0" destOrd="0" presId="urn:microsoft.com/office/officeart/2005/8/layout/vProcess5"/>
    <dgm:cxn modelId="{E112F8A7-A325-4F9F-BA88-36A1C22D4052}" type="presOf" srcId="{9E083F3C-ABAB-4B83-AFB6-EA2535D81A0D}" destId="{A03753E0-E288-43BB-98EC-727C864E9F57}" srcOrd="0" destOrd="0" presId="urn:microsoft.com/office/officeart/2005/8/layout/vProcess5"/>
    <dgm:cxn modelId="{F58035AE-AEAB-459D-AC81-DD67164405D5}" type="presOf" srcId="{6B834EBC-0541-450B-A680-531CD7BED107}" destId="{28618A9C-E68B-4390-898A-57ACAC7B9C35}" srcOrd="0" destOrd="0" presId="urn:microsoft.com/office/officeart/2005/8/layout/vProcess5"/>
    <dgm:cxn modelId="{91632CBA-EC38-4479-B644-E3A3F617DEA0}" type="presOf" srcId="{32B34C9A-23A6-46FF-AA6E-8CFCE0658B3B}" destId="{18E6752F-64CE-4D98-B728-B20DD8921193}" srcOrd="0" destOrd="0" presId="urn:microsoft.com/office/officeart/2005/8/layout/vProcess5"/>
    <dgm:cxn modelId="{77BF95ED-A8B8-40BC-9818-86EFAA33A2B7}" type="presOf" srcId="{09772959-F23F-4DC6-8B06-63DE540B2797}" destId="{8D0D7ED9-6CBF-489F-8987-65DBC852DE12}" srcOrd="1" destOrd="0" presId="urn:microsoft.com/office/officeart/2005/8/layout/vProcess5"/>
    <dgm:cxn modelId="{007665EE-D3F0-46EF-A012-F29AFCA6BB3D}" type="presOf" srcId="{61897C2F-73D8-4A35-8EDC-563304175F61}" destId="{84640950-46A0-4950-94F9-FB04FCF85230}" srcOrd="0" destOrd="0" presId="urn:microsoft.com/office/officeart/2005/8/layout/vProcess5"/>
    <dgm:cxn modelId="{9671DCF7-207C-4B82-8F7B-05440D3FCC01}" srcId="{209E65A5-625E-4928-90C1-5ED24CFB302B}" destId="{6B834EBC-0541-450B-A680-531CD7BED107}" srcOrd="1" destOrd="0" parTransId="{2248452C-2EAA-4EAE-8B86-A1332D85995B}" sibTransId="{32B34C9A-23A6-46FF-AA6E-8CFCE0658B3B}"/>
    <dgm:cxn modelId="{91815575-8669-4DD9-909B-42749C08D003}" type="presParOf" srcId="{261B86AF-66A4-44D1-BD43-670335A13842}" destId="{72EB1B31-4E8E-4C8D-B2D2-4FD15E23B635}" srcOrd="0" destOrd="0" presId="urn:microsoft.com/office/officeart/2005/8/layout/vProcess5"/>
    <dgm:cxn modelId="{AFE5D5F0-3AD1-40F6-804D-2CC71154B0E3}" type="presParOf" srcId="{261B86AF-66A4-44D1-BD43-670335A13842}" destId="{616EDF15-9B92-4CDF-8122-26A2635AC0F7}" srcOrd="1" destOrd="0" presId="urn:microsoft.com/office/officeart/2005/8/layout/vProcess5"/>
    <dgm:cxn modelId="{82410922-E429-4F51-ADD7-560E809624BD}" type="presParOf" srcId="{261B86AF-66A4-44D1-BD43-670335A13842}" destId="{28618A9C-E68B-4390-898A-57ACAC7B9C35}" srcOrd="2" destOrd="0" presId="urn:microsoft.com/office/officeart/2005/8/layout/vProcess5"/>
    <dgm:cxn modelId="{0E0472E6-20F4-4F3B-9A71-D8E420C44373}" type="presParOf" srcId="{261B86AF-66A4-44D1-BD43-670335A13842}" destId="{A03753E0-E288-43BB-98EC-727C864E9F57}" srcOrd="3" destOrd="0" presId="urn:microsoft.com/office/officeart/2005/8/layout/vProcess5"/>
    <dgm:cxn modelId="{A9E8D0CF-F993-46D8-B5B9-FAA655F2EB5F}" type="presParOf" srcId="{261B86AF-66A4-44D1-BD43-670335A13842}" destId="{84640950-46A0-4950-94F9-FB04FCF85230}" srcOrd="4" destOrd="0" presId="urn:microsoft.com/office/officeart/2005/8/layout/vProcess5"/>
    <dgm:cxn modelId="{43F03CA6-B716-4109-9A4B-1865FA662C13}" type="presParOf" srcId="{261B86AF-66A4-44D1-BD43-670335A13842}" destId="{18E6752F-64CE-4D98-B728-B20DD8921193}" srcOrd="5" destOrd="0" presId="urn:microsoft.com/office/officeart/2005/8/layout/vProcess5"/>
    <dgm:cxn modelId="{765573D6-0045-461A-A9CA-E8E8005DFA8C}" type="presParOf" srcId="{261B86AF-66A4-44D1-BD43-670335A13842}" destId="{8D0D7ED9-6CBF-489F-8987-65DBC852DE12}" srcOrd="6" destOrd="0" presId="urn:microsoft.com/office/officeart/2005/8/layout/vProcess5"/>
    <dgm:cxn modelId="{0E8D8821-77A9-4B9B-A366-A5CDD149C1DC}" type="presParOf" srcId="{261B86AF-66A4-44D1-BD43-670335A13842}" destId="{1C120287-936A-4857-87D7-F6857AC84E0C}" srcOrd="7" destOrd="0" presId="urn:microsoft.com/office/officeart/2005/8/layout/vProcess5"/>
    <dgm:cxn modelId="{8562EB73-1D0B-4356-9E37-1EFB2EA88A73}" type="presParOf" srcId="{261B86AF-66A4-44D1-BD43-670335A13842}" destId="{FACD9767-6D50-474D-928A-B718CAB6AA8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6B40E-8B84-4C9B-BEC5-C4A36AD494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91BB2C6-794D-4FDD-B56E-FA34212EB5D4}">
      <dgm:prSet/>
      <dgm:spPr>
        <a:solidFill>
          <a:schemeClr val="accent2"/>
        </a:solidFill>
      </dgm:spPr>
      <dgm:t>
        <a:bodyPr/>
        <a:lstStyle/>
        <a:p>
          <a:r>
            <a:rPr lang="kk-KZ" b="1" dirty="0"/>
            <a:t>Жүре</a:t>
          </a:r>
          <a:r>
            <a:rPr lang="en-US" b="1" dirty="0"/>
            <a:t> </a:t>
          </a:r>
          <a:r>
            <a:rPr lang="en-US" b="1" dirty="0" err="1"/>
            <a:t>пайда</a:t>
          </a:r>
          <a:r>
            <a:rPr lang="en-US" b="1" dirty="0"/>
            <a:t> </a:t>
          </a:r>
          <a:r>
            <a:rPr lang="en-US" b="1" dirty="0" err="1"/>
            <a:t>болған</a:t>
          </a:r>
          <a:r>
            <a:rPr lang="ru-RU" b="1" dirty="0"/>
            <a:t>(</a:t>
          </a:r>
          <a:r>
            <a:rPr lang="ru-RU" b="1" dirty="0" err="1"/>
            <a:t>адаптивт</a:t>
          </a:r>
          <a:r>
            <a:rPr lang="kk-KZ" b="1" dirty="0"/>
            <a:t>і)</a:t>
          </a:r>
          <a:r>
            <a:rPr lang="en-US" b="1" dirty="0"/>
            <a:t> </a:t>
          </a:r>
          <a:r>
            <a:rPr lang="en-US" b="1" dirty="0" err="1"/>
            <a:t>иммунитеттің</a:t>
          </a:r>
          <a:r>
            <a:rPr lang="en-US" dirty="0"/>
            <a:t> </a:t>
          </a:r>
          <a:r>
            <a:rPr lang="en-US" dirty="0" err="1"/>
            <a:t>активті</a:t>
          </a:r>
          <a:r>
            <a:rPr lang="en-US" dirty="0"/>
            <a:t> және </a:t>
          </a:r>
          <a:r>
            <a:rPr lang="en-US" dirty="0" err="1"/>
            <a:t>пассивті</a:t>
          </a:r>
          <a:r>
            <a:rPr lang="en-US" dirty="0"/>
            <a:t> </a:t>
          </a:r>
          <a:r>
            <a:rPr lang="en-US" dirty="0" err="1"/>
            <a:t>түрлері</a:t>
          </a:r>
          <a:r>
            <a:rPr lang="kk-KZ" dirty="0"/>
            <a:t>н</a:t>
          </a:r>
          <a:r>
            <a:rPr lang="en-US" dirty="0"/>
            <a:t> </a:t>
          </a:r>
          <a:r>
            <a:rPr lang="en-US" dirty="0" err="1"/>
            <a:t>ажыратады</a:t>
          </a:r>
          <a:r>
            <a:rPr lang="en-US" dirty="0"/>
            <a:t>. </a:t>
          </a:r>
        </a:p>
      </dgm:t>
    </dgm:pt>
    <dgm:pt modelId="{CA75E9B3-F9C1-463A-B61F-E3606E6A870E}" type="parTrans" cxnId="{705EB9A2-DA1F-42E2-8103-AEFCF13D6B8C}">
      <dgm:prSet/>
      <dgm:spPr/>
      <dgm:t>
        <a:bodyPr/>
        <a:lstStyle/>
        <a:p>
          <a:endParaRPr lang="en-US"/>
        </a:p>
      </dgm:t>
    </dgm:pt>
    <dgm:pt modelId="{79DC21E1-6614-4E66-A9AF-0FE2A8F7425C}" type="sibTrans" cxnId="{705EB9A2-DA1F-42E2-8103-AEFCF13D6B8C}">
      <dgm:prSet/>
      <dgm:spPr/>
      <dgm:t>
        <a:bodyPr/>
        <a:lstStyle/>
        <a:p>
          <a:endParaRPr lang="en-US"/>
        </a:p>
      </dgm:t>
    </dgm:pt>
    <dgm:pt modelId="{9970CD33-EF52-46B1-AB1B-188DCD5F1036}">
      <dgm:prSet/>
      <dgm:spPr>
        <a:solidFill>
          <a:schemeClr val="accent2">
            <a:lumMod val="50000"/>
          </a:schemeClr>
        </a:solidFill>
      </dgm:spPr>
      <dgm:t>
        <a:bodyPr/>
        <a:lstStyle/>
        <a:p>
          <a:r>
            <a:rPr lang="en-US" b="1" i="1" dirty="0" err="1"/>
            <a:t>Активті</a:t>
          </a:r>
          <a:r>
            <a:rPr lang="en-US" i="1" dirty="0"/>
            <a:t> </a:t>
          </a:r>
          <a:r>
            <a:rPr lang="en-US" dirty="0" err="1"/>
            <a:t>пайда</a:t>
          </a:r>
          <a:r>
            <a:rPr lang="en-US" dirty="0"/>
            <a:t> </a:t>
          </a:r>
          <a:r>
            <a:rPr lang="en-US" dirty="0" err="1"/>
            <a:t>болған</a:t>
          </a:r>
          <a:r>
            <a:rPr lang="en-US" dirty="0"/>
            <a:t> </a:t>
          </a:r>
          <a:r>
            <a:rPr lang="en-US" dirty="0" err="1"/>
            <a:t>иммунитет</a:t>
          </a:r>
          <a:r>
            <a:rPr lang="en-US" dirty="0"/>
            <a:t> </a:t>
          </a:r>
          <a:r>
            <a:rPr lang="en-US" dirty="0" err="1"/>
            <a:t>патогендік</a:t>
          </a:r>
          <a:r>
            <a:rPr lang="en-US" dirty="0"/>
            <a:t> </a:t>
          </a:r>
          <a:r>
            <a:rPr lang="en-US" dirty="0" err="1"/>
            <a:t>микробтардың</a:t>
          </a:r>
          <a:r>
            <a:rPr lang="en-US" dirty="0"/>
            <a:t> </a:t>
          </a:r>
          <a:r>
            <a:rPr lang="en-US" dirty="0" err="1"/>
            <a:t>әрекетіне</a:t>
          </a:r>
          <a:r>
            <a:rPr lang="en-US" dirty="0"/>
            <a:t> </a:t>
          </a:r>
          <a:r>
            <a:rPr lang="en-US" dirty="0" err="1"/>
            <a:t>қарсы</a:t>
          </a:r>
          <a:r>
            <a:rPr lang="en-US" dirty="0"/>
            <a:t> </a:t>
          </a:r>
          <a:r>
            <a:rPr lang="en-US" dirty="0" err="1"/>
            <a:t>реакцияның</a:t>
          </a:r>
          <a:r>
            <a:rPr lang="en-US" dirty="0"/>
            <a:t> </a:t>
          </a:r>
          <a:r>
            <a:rPr lang="en-US" dirty="0" err="1"/>
            <a:t>салдарынан</a:t>
          </a:r>
          <a:r>
            <a:rPr lang="en-US" dirty="0"/>
            <a:t> </a:t>
          </a:r>
          <a:r>
            <a:rPr lang="en-US" dirty="0" err="1"/>
            <a:t>дамид</a:t>
          </a:r>
          <a:r>
            <a:rPr lang="kk-KZ" dirty="0"/>
            <a:t>ы, </a:t>
          </a:r>
          <a:r>
            <a:rPr lang="en-US" dirty="0" err="1"/>
            <a:t>табиғи</a:t>
          </a:r>
          <a:r>
            <a:rPr lang="en-US" dirty="0"/>
            <a:t> және жасанды </a:t>
          </a:r>
          <a:r>
            <a:rPr lang="en-US" dirty="0" err="1"/>
            <a:t>болу</a:t>
          </a:r>
          <a:r>
            <a:rPr lang="en-US" dirty="0"/>
            <a:t> </a:t>
          </a:r>
          <a:r>
            <a:rPr lang="en-US" dirty="0" err="1"/>
            <a:t>мүмкін</a:t>
          </a:r>
          <a:r>
            <a:rPr lang="en-US" dirty="0"/>
            <a:t>. </a:t>
          </a:r>
        </a:p>
      </dgm:t>
    </dgm:pt>
    <dgm:pt modelId="{9DA0CCB1-87C0-4BBB-B26D-B208AF89A39B}" type="parTrans" cxnId="{EDC24E43-5CA9-49A0-AB01-2A9452F2413A}">
      <dgm:prSet/>
      <dgm:spPr/>
      <dgm:t>
        <a:bodyPr/>
        <a:lstStyle/>
        <a:p>
          <a:endParaRPr lang="en-US"/>
        </a:p>
      </dgm:t>
    </dgm:pt>
    <dgm:pt modelId="{08B4DCA6-9BC2-40FA-8E72-B0A8E4A350DA}" type="sibTrans" cxnId="{EDC24E43-5CA9-49A0-AB01-2A9452F2413A}">
      <dgm:prSet/>
      <dgm:spPr/>
      <dgm:t>
        <a:bodyPr/>
        <a:lstStyle/>
        <a:p>
          <a:endParaRPr lang="en-US"/>
        </a:p>
      </dgm:t>
    </dgm:pt>
    <dgm:pt modelId="{8B2EE631-289C-4D66-A83B-4420AB55EBA4}">
      <dgm:prSet/>
      <dgm:spPr/>
      <dgm:t>
        <a:bodyPr/>
        <a:lstStyle/>
        <a:p>
          <a:r>
            <a:rPr lang="en-US"/>
            <a:t>Табиғи активті иммунитет инфекциядан кейін дамиды</a:t>
          </a:r>
        </a:p>
      </dgm:t>
    </dgm:pt>
    <dgm:pt modelId="{A94347BC-E5EC-4C23-9515-5EB4EB293AAB}" type="parTrans" cxnId="{A36C09BF-8942-40F5-9693-76321CCAE564}">
      <dgm:prSet/>
      <dgm:spPr/>
      <dgm:t>
        <a:bodyPr/>
        <a:lstStyle/>
        <a:p>
          <a:endParaRPr lang="en-US"/>
        </a:p>
      </dgm:t>
    </dgm:pt>
    <dgm:pt modelId="{7A06F862-B907-464B-BF89-7F6BC99914F9}" type="sibTrans" cxnId="{A36C09BF-8942-40F5-9693-76321CCAE564}">
      <dgm:prSet/>
      <dgm:spPr/>
      <dgm:t>
        <a:bodyPr/>
        <a:lstStyle/>
        <a:p>
          <a:endParaRPr lang="en-US"/>
        </a:p>
      </dgm:t>
    </dgm:pt>
    <dgm:pt modelId="{05CD3793-91C7-4951-8654-B666B2F72EAC}">
      <dgm:prSet/>
      <dgm:spPr/>
      <dgm:t>
        <a:bodyPr/>
        <a:lstStyle/>
        <a:p>
          <a:r>
            <a:rPr lang="en-US"/>
            <a:t>жасанды активті иммунитет – вакцинациядан кейін. </a:t>
          </a:r>
        </a:p>
      </dgm:t>
    </dgm:pt>
    <dgm:pt modelId="{6B39447F-A8E0-41BB-B5E4-D85768DAFB01}" type="parTrans" cxnId="{1F74E771-1361-41CD-A927-8E464EA1FA48}">
      <dgm:prSet/>
      <dgm:spPr/>
      <dgm:t>
        <a:bodyPr/>
        <a:lstStyle/>
        <a:p>
          <a:endParaRPr lang="en-US"/>
        </a:p>
      </dgm:t>
    </dgm:pt>
    <dgm:pt modelId="{584DE489-4F4A-43C5-8874-E4A878952C6F}" type="sibTrans" cxnId="{1F74E771-1361-41CD-A927-8E464EA1FA48}">
      <dgm:prSet/>
      <dgm:spPr/>
      <dgm:t>
        <a:bodyPr/>
        <a:lstStyle/>
        <a:p>
          <a:endParaRPr lang="en-US"/>
        </a:p>
      </dgm:t>
    </dgm:pt>
    <dgm:pt modelId="{A1078B7C-9334-4AA4-B516-603960540B58}">
      <dgm:prSet/>
      <dgm:spPr/>
      <dgm:t>
        <a:bodyPr/>
        <a:lstStyle/>
        <a:p>
          <a:r>
            <a:rPr lang="en-US" dirty="0" err="1"/>
            <a:t>Активті</a:t>
          </a:r>
          <a:r>
            <a:rPr lang="en-US" dirty="0"/>
            <a:t> </a:t>
          </a:r>
          <a:r>
            <a:rPr lang="en-US" dirty="0" err="1"/>
            <a:t>иммунитет</a:t>
          </a:r>
          <a:r>
            <a:rPr lang="en-US" dirty="0"/>
            <a:t> </a:t>
          </a:r>
          <a:r>
            <a:rPr lang="en-US" dirty="0" err="1"/>
            <a:t>ұзақ</a:t>
          </a:r>
          <a:r>
            <a:rPr lang="en-US" dirty="0"/>
            <a:t> </a:t>
          </a:r>
          <a:r>
            <a:rPr lang="en-US" dirty="0" err="1"/>
            <a:t>уақытқа</a:t>
          </a:r>
          <a:r>
            <a:rPr lang="en-US" dirty="0"/>
            <a:t> </a:t>
          </a:r>
          <a:r>
            <a:rPr lang="en-US" dirty="0" err="1"/>
            <a:t>сақта</a:t>
          </a:r>
          <a:r>
            <a:rPr lang="kk-KZ" dirty="0"/>
            <a:t>л</a:t>
          </a:r>
          <a:r>
            <a:rPr lang="en-US" dirty="0" err="1"/>
            <a:t>уы</a:t>
          </a:r>
          <a:r>
            <a:rPr lang="en-US" dirty="0"/>
            <a:t> </a:t>
          </a:r>
          <a:r>
            <a:rPr lang="en-US" dirty="0" err="1"/>
            <a:t>мүмкін</a:t>
          </a:r>
          <a:r>
            <a:rPr lang="en-US" dirty="0"/>
            <a:t>, </a:t>
          </a:r>
          <a:r>
            <a:rPr lang="en-US" dirty="0" err="1"/>
            <a:t>әсіресе</a:t>
          </a:r>
          <a:r>
            <a:rPr lang="en-US" dirty="0"/>
            <a:t> </a:t>
          </a:r>
          <a:r>
            <a:rPr lang="en-US" dirty="0" err="1"/>
            <a:t>инфекциядан</a:t>
          </a:r>
          <a:r>
            <a:rPr lang="en-US" dirty="0"/>
            <a:t> </a:t>
          </a:r>
          <a:r>
            <a:rPr lang="en-US" dirty="0" err="1"/>
            <a:t>кейін</a:t>
          </a:r>
          <a:r>
            <a:rPr lang="en-US" dirty="0"/>
            <a:t> </a:t>
          </a:r>
          <a:r>
            <a:rPr lang="en-US" dirty="0" err="1"/>
            <a:t>дамыйты</a:t>
          </a:r>
          <a:r>
            <a:rPr lang="kk-KZ" dirty="0"/>
            <a:t>н</a:t>
          </a:r>
          <a:r>
            <a:rPr lang="en-US" dirty="0"/>
            <a:t> </a:t>
          </a:r>
          <a:r>
            <a:rPr lang="en-US" dirty="0" err="1"/>
            <a:t>иммунитет</a:t>
          </a:r>
          <a:r>
            <a:rPr lang="en-US" dirty="0"/>
            <a:t> /</a:t>
          </a:r>
          <a:r>
            <a:rPr lang="en-US" dirty="0" err="1"/>
            <a:t>өмір</a:t>
          </a:r>
          <a:r>
            <a:rPr lang="en-US" dirty="0"/>
            <a:t> </a:t>
          </a:r>
          <a:r>
            <a:rPr lang="en-US" dirty="0" err="1"/>
            <a:t>бойы</a:t>
          </a:r>
          <a:r>
            <a:rPr lang="en-US" dirty="0"/>
            <a:t> </a:t>
          </a:r>
          <a:r>
            <a:rPr lang="en-US" dirty="0" err="1"/>
            <a:t>сақта</a:t>
          </a:r>
          <a:r>
            <a:rPr lang="kk-KZ" dirty="0"/>
            <a:t>л</a:t>
          </a:r>
          <a:r>
            <a:rPr lang="en-US" dirty="0" err="1"/>
            <a:t>уы</a:t>
          </a:r>
          <a:r>
            <a:rPr lang="en-US" dirty="0"/>
            <a:t> </a:t>
          </a:r>
          <a:r>
            <a:rPr lang="en-US" dirty="0" err="1"/>
            <a:t>мүмкін</a:t>
          </a:r>
          <a:r>
            <a:rPr lang="en-US" dirty="0"/>
            <a:t>.</a:t>
          </a:r>
        </a:p>
      </dgm:t>
    </dgm:pt>
    <dgm:pt modelId="{228A7362-DB05-4BFA-98DF-801614211F35}" type="parTrans" cxnId="{B6E4CF9D-CC55-4BD1-AEE2-FD10889B3C70}">
      <dgm:prSet/>
      <dgm:spPr/>
      <dgm:t>
        <a:bodyPr/>
        <a:lstStyle/>
        <a:p>
          <a:endParaRPr lang="en-US"/>
        </a:p>
      </dgm:t>
    </dgm:pt>
    <dgm:pt modelId="{DECAB2E3-00C0-46FE-B47C-26AD6B3FB0AF}" type="sibTrans" cxnId="{B6E4CF9D-CC55-4BD1-AEE2-FD10889B3C70}">
      <dgm:prSet/>
      <dgm:spPr/>
      <dgm:t>
        <a:bodyPr/>
        <a:lstStyle/>
        <a:p>
          <a:endParaRPr lang="en-US"/>
        </a:p>
      </dgm:t>
    </dgm:pt>
    <dgm:pt modelId="{BA0844FE-E617-4CD1-A353-52A8EFA9E2BC}">
      <dgm:prSet/>
      <dgm:spPr>
        <a:solidFill>
          <a:schemeClr val="accent2">
            <a:lumMod val="50000"/>
          </a:schemeClr>
        </a:solidFill>
      </dgm:spPr>
      <dgm:t>
        <a:bodyPr/>
        <a:lstStyle/>
        <a:p>
          <a:r>
            <a:rPr lang="ru-RU" b="1" i="1"/>
            <a:t>Пассивті</a:t>
          </a:r>
          <a:r>
            <a:rPr lang="ru-RU"/>
            <a:t> иммунитет дайын антиденелерді енгізу арқылы пайда болады. </a:t>
          </a:r>
          <a:endParaRPr lang="en-US"/>
        </a:p>
      </dgm:t>
    </dgm:pt>
    <dgm:pt modelId="{D74F89F9-7736-4784-A022-97B32D2172FA}" type="parTrans" cxnId="{49A03A41-3411-47A6-958D-0F9E98E1F802}">
      <dgm:prSet/>
      <dgm:spPr/>
      <dgm:t>
        <a:bodyPr/>
        <a:lstStyle/>
        <a:p>
          <a:endParaRPr lang="en-US"/>
        </a:p>
      </dgm:t>
    </dgm:pt>
    <dgm:pt modelId="{F878806B-DC51-460A-B7B4-1B180CE7BC40}" type="sibTrans" cxnId="{49A03A41-3411-47A6-958D-0F9E98E1F802}">
      <dgm:prSet/>
      <dgm:spPr/>
      <dgm:t>
        <a:bodyPr/>
        <a:lstStyle/>
        <a:p>
          <a:endParaRPr lang="en-US"/>
        </a:p>
      </dgm:t>
    </dgm:pt>
    <dgm:pt modelId="{6D159DDC-9674-4697-A260-8A1AD5BD1A40}">
      <dgm:prSet/>
      <dgm:spPr/>
      <dgm:t>
        <a:bodyPr/>
        <a:lstStyle/>
        <a:p>
          <a:r>
            <a:rPr lang="ru-RU"/>
            <a:t>Табиғи пассивті иммунитет анасынан ұрыққа плацента арқылы немесе сүтпен берілген антиденелердің әсерімен түзіледі. </a:t>
          </a:r>
          <a:endParaRPr lang="en-US"/>
        </a:p>
      </dgm:t>
    </dgm:pt>
    <dgm:pt modelId="{AAD35660-500F-4EBB-900A-69F626298177}" type="parTrans" cxnId="{F2F57960-AA7C-49F7-92B9-1A415F12C0B1}">
      <dgm:prSet/>
      <dgm:spPr/>
      <dgm:t>
        <a:bodyPr/>
        <a:lstStyle/>
        <a:p>
          <a:endParaRPr lang="en-US"/>
        </a:p>
      </dgm:t>
    </dgm:pt>
    <dgm:pt modelId="{64B5288A-A19D-4BAF-8F56-0642FE88E6C8}" type="sibTrans" cxnId="{F2F57960-AA7C-49F7-92B9-1A415F12C0B1}">
      <dgm:prSet/>
      <dgm:spPr/>
      <dgm:t>
        <a:bodyPr/>
        <a:lstStyle/>
        <a:p>
          <a:endParaRPr lang="en-US"/>
        </a:p>
      </dgm:t>
    </dgm:pt>
    <dgm:pt modelId="{3D8F8176-9D92-4434-B2A3-94FD63560517}">
      <dgm:prSet/>
      <dgm:spPr/>
      <dgm:t>
        <a:bodyPr/>
        <a:lstStyle/>
        <a:p>
          <a:r>
            <a:rPr lang="ru-RU"/>
            <a:t>Жасанды пассивті иммунитет қанның сары суын немесе даяр антилденелері бар глобулиндерді енгізу арқылы пайда болады. </a:t>
          </a:r>
          <a:endParaRPr lang="en-US"/>
        </a:p>
      </dgm:t>
    </dgm:pt>
    <dgm:pt modelId="{6D8BCE55-DFE9-4D3A-AA21-762A976ED21F}" type="parTrans" cxnId="{950B0DA3-4485-4717-A811-4BA72F16F47C}">
      <dgm:prSet/>
      <dgm:spPr/>
      <dgm:t>
        <a:bodyPr/>
        <a:lstStyle/>
        <a:p>
          <a:endParaRPr lang="en-US"/>
        </a:p>
      </dgm:t>
    </dgm:pt>
    <dgm:pt modelId="{F93E46CE-BA2B-4F68-AF0A-E1EDEEBFB47A}" type="sibTrans" cxnId="{950B0DA3-4485-4717-A811-4BA72F16F47C}">
      <dgm:prSet/>
      <dgm:spPr/>
      <dgm:t>
        <a:bodyPr/>
        <a:lstStyle/>
        <a:p>
          <a:endParaRPr lang="en-US"/>
        </a:p>
      </dgm:t>
    </dgm:pt>
    <dgm:pt modelId="{CE0A63C0-6C4B-49B1-9759-C01575059F6F}">
      <dgm:prSet/>
      <dgm:spPr/>
      <dgm:t>
        <a:bodyPr/>
        <a:lstStyle/>
        <a:p>
          <a:r>
            <a:rPr lang="ru-RU"/>
            <a:t>Пассивті иммунитет жылдам болады да бірақ 15-20 күнге дейін сақталады, ол уақытта бөгде антиденелер  организмнен шығарылады.</a:t>
          </a:r>
          <a:endParaRPr lang="en-US"/>
        </a:p>
      </dgm:t>
    </dgm:pt>
    <dgm:pt modelId="{6C53311A-74EC-46FE-ACC3-AFFA2E48AC5C}" type="parTrans" cxnId="{32705FE4-1E4D-4CF3-B4F5-E53EB70C1D5A}">
      <dgm:prSet/>
      <dgm:spPr/>
      <dgm:t>
        <a:bodyPr/>
        <a:lstStyle/>
        <a:p>
          <a:endParaRPr lang="en-US"/>
        </a:p>
      </dgm:t>
    </dgm:pt>
    <dgm:pt modelId="{705748B5-2FC8-4A2D-BD77-2729EF334112}" type="sibTrans" cxnId="{32705FE4-1E4D-4CF3-B4F5-E53EB70C1D5A}">
      <dgm:prSet/>
      <dgm:spPr/>
      <dgm:t>
        <a:bodyPr/>
        <a:lstStyle/>
        <a:p>
          <a:endParaRPr lang="en-US"/>
        </a:p>
      </dgm:t>
    </dgm:pt>
    <dgm:pt modelId="{539ED1FF-A3DB-4F2A-B490-884963F10C2D}" type="pres">
      <dgm:prSet presAssocID="{9406B40E-8B84-4C9B-BEC5-C4A36AD49431}" presName="linear" presStyleCnt="0">
        <dgm:presLayoutVars>
          <dgm:animLvl val="lvl"/>
          <dgm:resizeHandles val="exact"/>
        </dgm:presLayoutVars>
      </dgm:prSet>
      <dgm:spPr/>
    </dgm:pt>
    <dgm:pt modelId="{D447E038-3E0E-4B3E-853F-6B8D4B92F543}" type="pres">
      <dgm:prSet presAssocID="{C91BB2C6-794D-4FDD-B56E-FA34212EB5D4}" presName="parentText" presStyleLbl="node1" presStyleIdx="0" presStyleCnt="9">
        <dgm:presLayoutVars>
          <dgm:chMax val="0"/>
          <dgm:bulletEnabled val="1"/>
        </dgm:presLayoutVars>
      </dgm:prSet>
      <dgm:spPr/>
    </dgm:pt>
    <dgm:pt modelId="{74A7B079-1F61-4E55-A5EC-6AD0CF0E1776}" type="pres">
      <dgm:prSet presAssocID="{79DC21E1-6614-4E66-A9AF-0FE2A8F7425C}" presName="spacer" presStyleCnt="0"/>
      <dgm:spPr/>
    </dgm:pt>
    <dgm:pt modelId="{2CB02304-8049-4131-8BB5-6DCE4972C02D}" type="pres">
      <dgm:prSet presAssocID="{9970CD33-EF52-46B1-AB1B-188DCD5F1036}" presName="parentText" presStyleLbl="node1" presStyleIdx="1" presStyleCnt="9">
        <dgm:presLayoutVars>
          <dgm:chMax val="0"/>
          <dgm:bulletEnabled val="1"/>
        </dgm:presLayoutVars>
      </dgm:prSet>
      <dgm:spPr/>
    </dgm:pt>
    <dgm:pt modelId="{E3DB2F1B-EF93-4220-968F-04804F8DAF5E}" type="pres">
      <dgm:prSet presAssocID="{08B4DCA6-9BC2-40FA-8E72-B0A8E4A350DA}" presName="spacer" presStyleCnt="0"/>
      <dgm:spPr/>
    </dgm:pt>
    <dgm:pt modelId="{32156AED-60C3-4143-BD97-73CEEB2CF60D}" type="pres">
      <dgm:prSet presAssocID="{8B2EE631-289C-4D66-A83B-4420AB55EBA4}" presName="parentText" presStyleLbl="node1" presStyleIdx="2" presStyleCnt="9">
        <dgm:presLayoutVars>
          <dgm:chMax val="0"/>
          <dgm:bulletEnabled val="1"/>
        </dgm:presLayoutVars>
      </dgm:prSet>
      <dgm:spPr/>
    </dgm:pt>
    <dgm:pt modelId="{B28A24F9-126E-4289-9828-90A1BFAE0792}" type="pres">
      <dgm:prSet presAssocID="{7A06F862-B907-464B-BF89-7F6BC99914F9}" presName="spacer" presStyleCnt="0"/>
      <dgm:spPr/>
    </dgm:pt>
    <dgm:pt modelId="{B5D38D84-5CF6-437D-8A8F-8D8906CA4672}" type="pres">
      <dgm:prSet presAssocID="{05CD3793-91C7-4951-8654-B666B2F72EAC}" presName="parentText" presStyleLbl="node1" presStyleIdx="3" presStyleCnt="9">
        <dgm:presLayoutVars>
          <dgm:chMax val="0"/>
          <dgm:bulletEnabled val="1"/>
        </dgm:presLayoutVars>
      </dgm:prSet>
      <dgm:spPr/>
    </dgm:pt>
    <dgm:pt modelId="{C036C334-B338-4274-8AB2-7F56A094D49D}" type="pres">
      <dgm:prSet presAssocID="{584DE489-4F4A-43C5-8874-E4A878952C6F}" presName="spacer" presStyleCnt="0"/>
      <dgm:spPr/>
    </dgm:pt>
    <dgm:pt modelId="{4134CD70-8598-494D-A1FA-460C29F0C2F2}" type="pres">
      <dgm:prSet presAssocID="{A1078B7C-9334-4AA4-B516-603960540B58}" presName="parentText" presStyleLbl="node1" presStyleIdx="4" presStyleCnt="9">
        <dgm:presLayoutVars>
          <dgm:chMax val="0"/>
          <dgm:bulletEnabled val="1"/>
        </dgm:presLayoutVars>
      </dgm:prSet>
      <dgm:spPr/>
    </dgm:pt>
    <dgm:pt modelId="{BFCC982D-3C69-493B-800D-93E0FC1F35F5}" type="pres">
      <dgm:prSet presAssocID="{DECAB2E3-00C0-46FE-B47C-26AD6B3FB0AF}" presName="spacer" presStyleCnt="0"/>
      <dgm:spPr/>
    </dgm:pt>
    <dgm:pt modelId="{E913236C-5595-4F70-A857-60A3E9AC2D8B}" type="pres">
      <dgm:prSet presAssocID="{BA0844FE-E617-4CD1-A353-52A8EFA9E2BC}" presName="parentText" presStyleLbl="node1" presStyleIdx="5" presStyleCnt="9">
        <dgm:presLayoutVars>
          <dgm:chMax val="0"/>
          <dgm:bulletEnabled val="1"/>
        </dgm:presLayoutVars>
      </dgm:prSet>
      <dgm:spPr/>
    </dgm:pt>
    <dgm:pt modelId="{079FFC2B-7DF6-42E2-86CC-11BE394ADDB0}" type="pres">
      <dgm:prSet presAssocID="{F878806B-DC51-460A-B7B4-1B180CE7BC40}" presName="spacer" presStyleCnt="0"/>
      <dgm:spPr/>
    </dgm:pt>
    <dgm:pt modelId="{2F870182-220C-433E-895F-532E4E1ADA45}" type="pres">
      <dgm:prSet presAssocID="{6D159DDC-9674-4697-A260-8A1AD5BD1A40}" presName="parentText" presStyleLbl="node1" presStyleIdx="6" presStyleCnt="9">
        <dgm:presLayoutVars>
          <dgm:chMax val="0"/>
          <dgm:bulletEnabled val="1"/>
        </dgm:presLayoutVars>
      </dgm:prSet>
      <dgm:spPr/>
    </dgm:pt>
    <dgm:pt modelId="{6E87B95C-5C39-4125-8CBE-CC930BE49F3E}" type="pres">
      <dgm:prSet presAssocID="{64B5288A-A19D-4BAF-8F56-0642FE88E6C8}" presName="spacer" presStyleCnt="0"/>
      <dgm:spPr/>
    </dgm:pt>
    <dgm:pt modelId="{66F9746C-BE41-4D6D-AEA2-D7FBD7E57093}" type="pres">
      <dgm:prSet presAssocID="{3D8F8176-9D92-4434-B2A3-94FD63560517}" presName="parentText" presStyleLbl="node1" presStyleIdx="7" presStyleCnt="9">
        <dgm:presLayoutVars>
          <dgm:chMax val="0"/>
          <dgm:bulletEnabled val="1"/>
        </dgm:presLayoutVars>
      </dgm:prSet>
      <dgm:spPr/>
    </dgm:pt>
    <dgm:pt modelId="{CC15BDF4-31C4-4D67-BF60-EBF34C37DDF8}" type="pres">
      <dgm:prSet presAssocID="{F93E46CE-BA2B-4F68-AF0A-E1EDEEBFB47A}" presName="spacer" presStyleCnt="0"/>
      <dgm:spPr/>
    </dgm:pt>
    <dgm:pt modelId="{761ABBCB-C4F0-401C-8FFB-6A8FF38D4E1B}" type="pres">
      <dgm:prSet presAssocID="{CE0A63C0-6C4B-49B1-9759-C01575059F6F}" presName="parentText" presStyleLbl="node1" presStyleIdx="8" presStyleCnt="9">
        <dgm:presLayoutVars>
          <dgm:chMax val="0"/>
          <dgm:bulletEnabled val="1"/>
        </dgm:presLayoutVars>
      </dgm:prSet>
      <dgm:spPr/>
    </dgm:pt>
  </dgm:ptLst>
  <dgm:cxnLst>
    <dgm:cxn modelId="{4D573802-E5CA-435E-BE1B-8523FACC504F}" type="presOf" srcId="{6D159DDC-9674-4697-A260-8A1AD5BD1A40}" destId="{2F870182-220C-433E-895F-532E4E1ADA45}" srcOrd="0" destOrd="0" presId="urn:microsoft.com/office/officeart/2005/8/layout/vList2"/>
    <dgm:cxn modelId="{088C470A-13CF-4417-8E65-97AABA29ABBD}" type="presOf" srcId="{C91BB2C6-794D-4FDD-B56E-FA34212EB5D4}" destId="{D447E038-3E0E-4B3E-853F-6B8D4B92F543}" srcOrd="0" destOrd="0" presId="urn:microsoft.com/office/officeart/2005/8/layout/vList2"/>
    <dgm:cxn modelId="{1CB4AC0D-1FE0-4DB0-BC95-AA65A0069393}" type="presOf" srcId="{8B2EE631-289C-4D66-A83B-4420AB55EBA4}" destId="{32156AED-60C3-4143-BD97-73CEEB2CF60D}" srcOrd="0" destOrd="0" presId="urn:microsoft.com/office/officeart/2005/8/layout/vList2"/>
    <dgm:cxn modelId="{7CF37B1A-0340-4A6E-8D22-5F00C0D3FA9C}" type="presOf" srcId="{9970CD33-EF52-46B1-AB1B-188DCD5F1036}" destId="{2CB02304-8049-4131-8BB5-6DCE4972C02D}" srcOrd="0" destOrd="0" presId="urn:microsoft.com/office/officeart/2005/8/layout/vList2"/>
    <dgm:cxn modelId="{F2F57960-AA7C-49F7-92B9-1A415F12C0B1}" srcId="{9406B40E-8B84-4C9B-BEC5-C4A36AD49431}" destId="{6D159DDC-9674-4697-A260-8A1AD5BD1A40}" srcOrd="6" destOrd="0" parTransId="{AAD35660-500F-4EBB-900A-69F626298177}" sibTransId="{64B5288A-A19D-4BAF-8F56-0642FE88E6C8}"/>
    <dgm:cxn modelId="{49A03A41-3411-47A6-958D-0F9E98E1F802}" srcId="{9406B40E-8B84-4C9B-BEC5-C4A36AD49431}" destId="{BA0844FE-E617-4CD1-A353-52A8EFA9E2BC}" srcOrd="5" destOrd="0" parTransId="{D74F89F9-7736-4784-A022-97B32D2172FA}" sibTransId="{F878806B-DC51-460A-B7B4-1B180CE7BC40}"/>
    <dgm:cxn modelId="{F1056461-DEDC-47EE-8934-BADC0F440BC2}" type="presOf" srcId="{05CD3793-91C7-4951-8654-B666B2F72EAC}" destId="{B5D38D84-5CF6-437D-8A8F-8D8906CA4672}" srcOrd="0" destOrd="0" presId="urn:microsoft.com/office/officeart/2005/8/layout/vList2"/>
    <dgm:cxn modelId="{EDC24E43-5CA9-49A0-AB01-2A9452F2413A}" srcId="{9406B40E-8B84-4C9B-BEC5-C4A36AD49431}" destId="{9970CD33-EF52-46B1-AB1B-188DCD5F1036}" srcOrd="1" destOrd="0" parTransId="{9DA0CCB1-87C0-4BBB-B26D-B208AF89A39B}" sibTransId="{08B4DCA6-9BC2-40FA-8E72-B0A8E4A350DA}"/>
    <dgm:cxn modelId="{2062B651-83A8-43E7-A5FB-9C335CF1E5E7}" type="presOf" srcId="{CE0A63C0-6C4B-49B1-9759-C01575059F6F}" destId="{761ABBCB-C4F0-401C-8FFB-6A8FF38D4E1B}" srcOrd="0" destOrd="0" presId="urn:microsoft.com/office/officeart/2005/8/layout/vList2"/>
    <dgm:cxn modelId="{1F74E771-1361-41CD-A927-8E464EA1FA48}" srcId="{9406B40E-8B84-4C9B-BEC5-C4A36AD49431}" destId="{05CD3793-91C7-4951-8654-B666B2F72EAC}" srcOrd="3" destOrd="0" parTransId="{6B39447F-A8E0-41BB-B5E4-D85768DAFB01}" sibTransId="{584DE489-4F4A-43C5-8874-E4A878952C6F}"/>
    <dgm:cxn modelId="{29886D59-FDE4-4459-AC4C-48BFCA214974}" type="presOf" srcId="{9406B40E-8B84-4C9B-BEC5-C4A36AD49431}" destId="{539ED1FF-A3DB-4F2A-B490-884963F10C2D}" srcOrd="0" destOrd="0" presId="urn:microsoft.com/office/officeart/2005/8/layout/vList2"/>
    <dgm:cxn modelId="{E135688F-8F9C-4FF3-A508-6DEE110A11B5}" type="presOf" srcId="{3D8F8176-9D92-4434-B2A3-94FD63560517}" destId="{66F9746C-BE41-4D6D-AEA2-D7FBD7E57093}" srcOrd="0" destOrd="0" presId="urn:microsoft.com/office/officeart/2005/8/layout/vList2"/>
    <dgm:cxn modelId="{1FD8788F-CF28-4BFD-ACB8-91E2D9B3B784}" type="presOf" srcId="{BA0844FE-E617-4CD1-A353-52A8EFA9E2BC}" destId="{E913236C-5595-4F70-A857-60A3E9AC2D8B}" srcOrd="0" destOrd="0" presId="urn:microsoft.com/office/officeart/2005/8/layout/vList2"/>
    <dgm:cxn modelId="{B6E4CF9D-CC55-4BD1-AEE2-FD10889B3C70}" srcId="{9406B40E-8B84-4C9B-BEC5-C4A36AD49431}" destId="{A1078B7C-9334-4AA4-B516-603960540B58}" srcOrd="4" destOrd="0" parTransId="{228A7362-DB05-4BFA-98DF-801614211F35}" sibTransId="{DECAB2E3-00C0-46FE-B47C-26AD6B3FB0AF}"/>
    <dgm:cxn modelId="{705EB9A2-DA1F-42E2-8103-AEFCF13D6B8C}" srcId="{9406B40E-8B84-4C9B-BEC5-C4A36AD49431}" destId="{C91BB2C6-794D-4FDD-B56E-FA34212EB5D4}" srcOrd="0" destOrd="0" parTransId="{CA75E9B3-F9C1-463A-B61F-E3606E6A870E}" sibTransId="{79DC21E1-6614-4E66-A9AF-0FE2A8F7425C}"/>
    <dgm:cxn modelId="{950B0DA3-4485-4717-A811-4BA72F16F47C}" srcId="{9406B40E-8B84-4C9B-BEC5-C4A36AD49431}" destId="{3D8F8176-9D92-4434-B2A3-94FD63560517}" srcOrd="7" destOrd="0" parTransId="{6D8BCE55-DFE9-4D3A-AA21-762A976ED21F}" sibTransId="{F93E46CE-BA2B-4F68-AF0A-E1EDEEBFB47A}"/>
    <dgm:cxn modelId="{A36C09BF-8942-40F5-9693-76321CCAE564}" srcId="{9406B40E-8B84-4C9B-BEC5-C4A36AD49431}" destId="{8B2EE631-289C-4D66-A83B-4420AB55EBA4}" srcOrd="2" destOrd="0" parTransId="{A94347BC-E5EC-4C23-9515-5EB4EB293AAB}" sibTransId="{7A06F862-B907-464B-BF89-7F6BC99914F9}"/>
    <dgm:cxn modelId="{54C0FBDB-7248-466D-A7EE-A823A1EF51FE}" type="presOf" srcId="{A1078B7C-9334-4AA4-B516-603960540B58}" destId="{4134CD70-8598-494D-A1FA-460C29F0C2F2}" srcOrd="0" destOrd="0" presId="urn:microsoft.com/office/officeart/2005/8/layout/vList2"/>
    <dgm:cxn modelId="{32705FE4-1E4D-4CF3-B4F5-E53EB70C1D5A}" srcId="{9406B40E-8B84-4C9B-BEC5-C4A36AD49431}" destId="{CE0A63C0-6C4B-49B1-9759-C01575059F6F}" srcOrd="8" destOrd="0" parTransId="{6C53311A-74EC-46FE-ACC3-AFFA2E48AC5C}" sibTransId="{705748B5-2FC8-4A2D-BD77-2729EF334112}"/>
    <dgm:cxn modelId="{5187FDF2-256F-475D-B343-18B7B1C7C36C}" type="presParOf" srcId="{539ED1FF-A3DB-4F2A-B490-884963F10C2D}" destId="{D447E038-3E0E-4B3E-853F-6B8D4B92F543}" srcOrd="0" destOrd="0" presId="urn:microsoft.com/office/officeart/2005/8/layout/vList2"/>
    <dgm:cxn modelId="{FEF70BAB-AB71-472C-A187-02EAFB8E34D0}" type="presParOf" srcId="{539ED1FF-A3DB-4F2A-B490-884963F10C2D}" destId="{74A7B079-1F61-4E55-A5EC-6AD0CF0E1776}" srcOrd="1" destOrd="0" presId="urn:microsoft.com/office/officeart/2005/8/layout/vList2"/>
    <dgm:cxn modelId="{11D74FC7-7B4D-4268-8C50-6726600449B0}" type="presParOf" srcId="{539ED1FF-A3DB-4F2A-B490-884963F10C2D}" destId="{2CB02304-8049-4131-8BB5-6DCE4972C02D}" srcOrd="2" destOrd="0" presId="urn:microsoft.com/office/officeart/2005/8/layout/vList2"/>
    <dgm:cxn modelId="{4B6810E6-DBEA-4592-B049-56009126CF91}" type="presParOf" srcId="{539ED1FF-A3DB-4F2A-B490-884963F10C2D}" destId="{E3DB2F1B-EF93-4220-968F-04804F8DAF5E}" srcOrd="3" destOrd="0" presId="urn:microsoft.com/office/officeart/2005/8/layout/vList2"/>
    <dgm:cxn modelId="{6307F96D-C82E-48D8-B5E8-89E710E7AE43}" type="presParOf" srcId="{539ED1FF-A3DB-4F2A-B490-884963F10C2D}" destId="{32156AED-60C3-4143-BD97-73CEEB2CF60D}" srcOrd="4" destOrd="0" presId="urn:microsoft.com/office/officeart/2005/8/layout/vList2"/>
    <dgm:cxn modelId="{8A7EFAD0-4C42-4CFC-AA8A-3676CB38CE0E}" type="presParOf" srcId="{539ED1FF-A3DB-4F2A-B490-884963F10C2D}" destId="{B28A24F9-126E-4289-9828-90A1BFAE0792}" srcOrd="5" destOrd="0" presId="urn:microsoft.com/office/officeart/2005/8/layout/vList2"/>
    <dgm:cxn modelId="{2EDE1DFC-C667-46DC-B8A7-62DB3194B51A}" type="presParOf" srcId="{539ED1FF-A3DB-4F2A-B490-884963F10C2D}" destId="{B5D38D84-5CF6-437D-8A8F-8D8906CA4672}" srcOrd="6" destOrd="0" presId="urn:microsoft.com/office/officeart/2005/8/layout/vList2"/>
    <dgm:cxn modelId="{5B7042AC-918B-46EF-8F15-BFAFBF629646}" type="presParOf" srcId="{539ED1FF-A3DB-4F2A-B490-884963F10C2D}" destId="{C036C334-B338-4274-8AB2-7F56A094D49D}" srcOrd="7" destOrd="0" presId="urn:microsoft.com/office/officeart/2005/8/layout/vList2"/>
    <dgm:cxn modelId="{41E819B5-983C-4F36-AC90-61E5C0B22B73}" type="presParOf" srcId="{539ED1FF-A3DB-4F2A-B490-884963F10C2D}" destId="{4134CD70-8598-494D-A1FA-460C29F0C2F2}" srcOrd="8" destOrd="0" presId="urn:microsoft.com/office/officeart/2005/8/layout/vList2"/>
    <dgm:cxn modelId="{E389C722-87CC-4730-AA55-236AF7751188}" type="presParOf" srcId="{539ED1FF-A3DB-4F2A-B490-884963F10C2D}" destId="{BFCC982D-3C69-493B-800D-93E0FC1F35F5}" srcOrd="9" destOrd="0" presId="urn:microsoft.com/office/officeart/2005/8/layout/vList2"/>
    <dgm:cxn modelId="{80BC69E7-DB12-435B-A745-863945F00AD9}" type="presParOf" srcId="{539ED1FF-A3DB-4F2A-B490-884963F10C2D}" destId="{E913236C-5595-4F70-A857-60A3E9AC2D8B}" srcOrd="10" destOrd="0" presId="urn:microsoft.com/office/officeart/2005/8/layout/vList2"/>
    <dgm:cxn modelId="{38C816C8-5DA6-4AFA-B3E8-336184D83840}" type="presParOf" srcId="{539ED1FF-A3DB-4F2A-B490-884963F10C2D}" destId="{079FFC2B-7DF6-42E2-86CC-11BE394ADDB0}" srcOrd="11" destOrd="0" presId="urn:microsoft.com/office/officeart/2005/8/layout/vList2"/>
    <dgm:cxn modelId="{85285D44-A509-4E22-A19B-8C6BECCDC778}" type="presParOf" srcId="{539ED1FF-A3DB-4F2A-B490-884963F10C2D}" destId="{2F870182-220C-433E-895F-532E4E1ADA45}" srcOrd="12" destOrd="0" presId="urn:microsoft.com/office/officeart/2005/8/layout/vList2"/>
    <dgm:cxn modelId="{27F01C53-8A35-4DBD-B6FC-2A318DF11FCD}" type="presParOf" srcId="{539ED1FF-A3DB-4F2A-B490-884963F10C2D}" destId="{6E87B95C-5C39-4125-8CBE-CC930BE49F3E}" srcOrd="13" destOrd="0" presId="urn:microsoft.com/office/officeart/2005/8/layout/vList2"/>
    <dgm:cxn modelId="{CD3AF549-9C58-460B-97A4-51FD6733A840}" type="presParOf" srcId="{539ED1FF-A3DB-4F2A-B490-884963F10C2D}" destId="{66F9746C-BE41-4D6D-AEA2-D7FBD7E57093}" srcOrd="14" destOrd="0" presId="urn:microsoft.com/office/officeart/2005/8/layout/vList2"/>
    <dgm:cxn modelId="{550268DA-AC05-4492-9AEE-8A09B9E22B31}" type="presParOf" srcId="{539ED1FF-A3DB-4F2A-B490-884963F10C2D}" destId="{CC15BDF4-31C4-4D67-BF60-EBF34C37DDF8}" srcOrd="15" destOrd="0" presId="urn:microsoft.com/office/officeart/2005/8/layout/vList2"/>
    <dgm:cxn modelId="{BAD7654B-85D4-4CB4-801A-90297D14988B}" type="presParOf" srcId="{539ED1FF-A3DB-4F2A-B490-884963F10C2D}" destId="{761ABBCB-C4F0-401C-8FFB-6A8FF38D4E1B}"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40F2CD-FBDE-43C3-890F-B21D3F736CF0}"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4FD9DF60-78B4-48A0-8BFE-FEC678CD08B5}">
      <dgm:prSet/>
      <dgm:spPr/>
      <dgm:t>
        <a:bodyPr/>
        <a:lstStyle/>
        <a:p>
          <a:r>
            <a:rPr lang="ru-RU" dirty="0" err="1"/>
            <a:t>Иммундық</a:t>
          </a:r>
          <a:r>
            <a:rPr lang="ru-RU" dirty="0"/>
            <a:t> </a:t>
          </a:r>
          <a:r>
            <a:rPr lang="ru-RU" dirty="0" err="1"/>
            <a:t>жүйенің</a:t>
          </a:r>
          <a:r>
            <a:rPr lang="ru-RU" dirty="0"/>
            <a:t> </a:t>
          </a:r>
          <a:r>
            <a:rPr lang="ru-RU" dirty="0" err="1"/>
            <a:t>молекулалық</a:t>
          </a:r>
          <a:r>
            <a:rPr lang="ru-RU" dirty="0"/>
            <a:t> </a:t>
          </a:r>
          <a:r>
            <a:rPr lang="ru-RU" dirty="0" err="1"/>
            <a:t>негізін</a:t>
          </a:r>
          <a:r>
            <a:rPr lang="ru-RU" dirty="0"/>
            <a:t> </a:t>
          </a:r>
          <a:r>
            <a:rPr lang="ru-RU" dirty="0" err="1"/>
            <a:t>келесі</a:t>
          </a:r>
          <a:r>
            <a:rPr lang="ru-RU" dirty="0"/>
            <a:t> </a:t>
          </a:r>
          <a:r>
            <a:rPr lang="ru-RU" dirty="0" err="1"/>
            <a:t>макромолекулалық</a:t>
          </a:r>
          <a:r>
            <a:rPr lang="ru-RU" dirty="0"/>
            <a:t> </a:t>
          </a:r>
          <a:r>
            <a:rPr lang="ru-RU" dirty="0" err="1"/>
            <a:t>топтар</a:t>
          </a:r>
          <a:r>
            <a:rPr lang="ru-RU" dirty="0"/>
            <a:t> </a:t>
          </a:r>
          <a:r>
            <a:rPr lang="ru-RU" dirty="0" err="1"/>
            <a:t>құрайды</a:t>
          </a:r>
          <a:r>
            <a:rPr lang="ru-RU" dirty="0"/>
            <a:t>: 1. В-</a:t>
          </a:r>
          <a:r>
            <a:rPr lang="ru-RU" dirty="0" err="1"/>
            <a:t>лимфоциттер</a:t>
          </a:r>
          <a:r>
            <a:rPr lang="ru-RU" dirty="0"/>
            <a:t> </a:t>
          </a:r>
          <a:r>
            <a:rPr lang="ru-RU" dirty="0" err="1"/>
            <a:t>түзетін</a:t>
          </a:r>
          <a:r>
            <a:rPr lang="ru-RU" dirty="0"/>
            <a:t> </a:t>
          </a:r>
          <a:r>
            <a:rPr lang="ru-RU" dirty="0" err="1"/>
            <a:t>иммуноглобулиндер</a:t>
          </a:r>
          <a:r>
            <a:rPr lang="ru-RU" dirty="0"/>
            <a:t> (</a:t>
          </a:r>
          <a:r>
            <a:rPr lang="en-US" dirty="0"/>
            <a:t>Ig) </a:t>
          </a:r>
          <a:r>
            <a:rPr lang="ru-RU" dirty="0"/>
            <a:t>және </a:t>
          </a:r>
          <a:r>
            <a:rPr lang="ru-RU" dirty="0" err="1"/>
            <a:t>олардың</a:t>
          </a:r>
          <a:r>
            <a:rPr lang="ru-RU" dirty="0"/>
            <a:t> </a:t>
          </a:r>
          <a:r>
            <a:rPr lang="ru-RU" dirty="0" err="1"/>
            <a:t>түзілуін</a:t>
          </a:r>
          <a:r>
            <a:rPr lang="ru-RU" dirty="0"/>
            <a:t> </a:t>
          </a:r>
          <a:r>
            <a:rPr lang="ru-RU" dirty="0" err="1"/>
            <a:t>реттейтін</a:t>
          </a:r>
          <a:r>
            <a:rPr lang="ru-RU" dirty="0"/>
            <a:t> гендер. </a:t>
          </a:r>
          <a:endParaRPr lang="en-US" dirty="0"/>
        </a:p>
      </dgm:t>
    </dgm:pt>
    <dgm:pt modelId="{A1AD2BF9-2172-4216-BC0E-943965BF9F19}" type="parTrans" cxnId="{8871EA28-AD84-45B7-9644-9C7B183E0598}">
      <dgm:prSet/>
      <dgm:spPr/>
      <dgm:t>
        <a:bodyPr/>
        <a:lstStyle/>
        <a:p>
          <a:endParaRPr lang="en-US"/>
        </a:p>
      </dgm:t>
    </dgm:pt>
    <dgm:pt modelId="{A6D0FB91-A208-408F-B6DE-16B173937340}" type="sibTrans" cxnId="{8871EA28-AD84-45B7-9644-9C7B183E0598}">
      <dgm:prSet/>
      <dgm:spPr/>
      <dgm:t>
        <a:bodyPr/>
        <a:lstStyle/>
        <a:p>
          <a:endParaRPr lang="en-US"/>
        </a:p>
      </dgm:t>
    </dgm:pt>
    <dgm:pt modelId="{F061D9FD-7A85-400A-A893-8CB83BBA2472}">
      <dgm:prSet/>
      <dgm:spPr/>
      <dgm:t>
        <a:bodyPr/>
        <a:lstStyle/>
        <a:p>
          <a:r>
            <a:rPr lang="ru-RU" dirty="0"/>
            <a:t>2. </a:t>
          </a:r>
          <a:r>
            <a:rPr lang="ru-RU" dirty="0" err="1"/>
            <a:t>Медиаторлар</a:t>
          </a:r>
          <a:r>
            <a:rPr lang="ru-RU" dirty="0"/>
            <a:t> </a:t>
          </a:r>
          <a:r>
            <a:rPr lang="ru-RU" dirty="0" err="1"/>
            <a:t>көмегімен</a:t>
          </a:r>
          <a:r>
            <a:rPr lang="ru-RU" dirty="0"/>
            <a:t> </a:t>
          </a:r>
          <a:r>
            <a:rPr lang="ru-RU" dirty="0" err="1"/>
            <a:t>иммунды</a:t>
          </a:r>
          <a:r>
            <a:rPr lang="ru-RU" dirty="0"/>
            <a:t> </a:t>
          </a:r>
          <a:r>
            <a:rPr lang="ru-RU" dirty="0" err="1"/>
            <a:t>хабарлы</a:t>
          </a:r>
          <a:r>
            <a:rPr lang="ru-RU" dirty="0"/>
            <a:t> </a:t>
          </a:r>
          <a:r>
            <a:rPr lang="ru-RU" dirty="0" err="1"/>
            <a:t>жасушалар</a:t>
          </a:r>
          <a:r>
            <a:rPr lang="ru-RU" dirty="0"/>
            <a:t> </a:t>
          </a:r>
          <a:r>
            <a:rPr lang="ru-RU" dirty="0" err="1"/>
            <a:t>иммундық</a:t>
          </a:r>
          <a:r>
            <a:rPr lang="ru-RU" dirty="0"/>
            <a:t> </a:t>
          </a:r>
          <a:r>
            <a:rPr lang="ru-RU" dirty="0" err="1"/>
            <a:t>жауаптың</a:t>
          </a:r>
          <a:r>
            <a:rPr lang="ru-RU" dirty="0"/>
            <a:t> </a:t>
          </a:r>
          <a:r>
            <a:rPr lang="ru-RU" dirty="0" err="1"/>
            <a:t>қалыптасуына</a:t>
          </a:r>
          <a:r>
            <a:rPr lang="ru-RU" dirty="0"/>
            <a:t>, </a:t>
          </a:r>
          <a:r>
            <a:rPr lang="ru-RU" dirty="0" err="1"/>
            <a:t>реттелуіне</a:t>
          </a:r>
          <a:r>
            <a:rPr lang="ru-RU" dirty="0"/>
            <a:t> және </a:t>
          </a:r>
          <a:r>
            <a:rPr lang="ru-RU" dirty="0" err="1"/>
            <a:t>жүзеге</a:t>
          </a:r>
          <a:r>
            <a:rPr lang="ru-RU" dirty="0"/>
            <a:t> </a:t>
          </a:r>
          <a:r>
            <a:rPr lang="ru-RU" dirty="0" err="1"/>
            <a:t>асуына</a:t>
          </a:r>
          <a:r>
            <a:rPr lang="ru-RU" dirty="0"/>
            <a:t> </a:t>
          </a:r>
          <a:r>
            <a:rPr lang="ru-RU" dirty="0" err="1"/>
            <a:t>қатысады</a:t>
          </a:r>
          <a:r>
            <a:rPr lang="ru-RU" dirty="0"/>
            <a:t>. </a:t>
          </a:r>
          <a:r>
            <a:rPr lang="ru-RU" dirty="0" err="1"/>
            <a:t>Бұл</a:t>
          </a:r>
          <a:r>
            <a:rPr lang="ru-RU" dirty="0"/>
            <a:t> </a:t>
          </a:r>
          <a:r>
            <a:rPr lang="ru-RU" dirty="0" err="1"/>
            <a:t>медиаторларды</a:t>
          </a:r>
          <a:r>
            <a:rPr lang="ru-RU" dirty="0"/>
            <a:t> </a:t>
          </a:r>
          <a:r>
            <a:rPr lang="ru-RU" dirty="0" err="1"/>
            <a:t>цитокиндер</a:t>
          </a:r>
          <a:r>
            <a:rPr lang="ru-RU" dirty="0"/>
            <a:t> </a:t>
          </a:r>
          <a:r>
            <a:rPr lang="ru-RU" dirty="0" err="1"/>
            <a:t>деп</a:t>
          </a:r>
          <a:r>
            <a:rPr lang="ru-RU" dirty="0"/>
            <a:t> </a:t>
          </a:r>
          <a:r>
            <a:rPr lang="ru-RU" dirty="0" err="1"/>
            <a:t>атайды</a:t>
          </a:r>
          <a:r>
            <a:rPr lang="ru-RU" dirty="0"/>
            <a:t>.</a:t>
          </a:r>
          <a:endParaRPr lang="en-US" dirty="0"/>
        </a:p>
      </dgm:t>
    </dgm:pt>
    <dgm:pt modelId="{19D5896E-04A0-4AD7-82B8-DE674FDA1B02}" type="parTrans" cxnId="{A16F4EE3-56BD-42EE-96D1-41D1A4C9769A}">
      <dgm:prSet/>
      <dgm:spPr/>
      <dgm:t>
        <a:bodyPr/>
        <a:lstStyle/>
        <a:p>
          <a:endParaRPr lang="en-US"/>
        </a:p>
      </dgm:t>
    </dgm:pt>
    <dgm:pt modelId="{0E846B89-1E89-4012-8C8B-F03E05F105D5}" type="sibTrans" cxnId="{A16F4EE3-56BD-42EE-96D1-41D1A4C9769A}">
      <dgm:prSet/>
      <dgm:spPr/>
      <dgm:t>
        <a:bodyPr/>
        <a:lstStyle/>
        <a:p>
          <a:endParaRPr lang="en-US"/>
        </a:p>
      </dgm:t>
    </dgm:pt>
    <dgm:pt modelId="{DCCC86B8-7059-4495-8489-3B93865D515D}">
      <dgm:prSet/>
      <dgm:spPr/>
      <dgm:t>
        <a:bodyPr/>
        <a:lstStyle/>
        <a:p>
          <a:r>
            <a:rPr lang="ru-RU"/>
            <a:t>3. Нег</a:t>
          </a:r>
          <a:r>
            <a:rPr lang="en-US"/>
            <a:t>i</a:t>
          </a:r>
          <a:r>
            <a:rPr lang="ru-RU"/>
            <a:t>зг</a:t>
          </a:r>
          <a:r>
            <a:rPr lang="en-US"/>
            <a:t>i </a:t>
          </a:r>
          <a:r>
            <a:rPr lang="ru-RU"/>
            <a:t>гистосәйкест</a:t>
          </a:r>
          <a:r>
            <a:rPr lang="en-US"/>
            <a:t>i</a:t>
          </a:r>
          <a:r>
            <a:rPr lang="ru-RU"/>
            <a:t>к кешендерінің гендер</a:t>
          </a:r>
          <a:r>
            <a:rPr lang="en-US"/>
            <a:t>i (Major Histocompatibility Complex – MHC-</a:t>
          </a:r>
          <a:r>
            <a:rPr lang="ru-RU"/>
            <a:t>кешені, немесе адамдағы </a:t>
          </a:r>
          <a:r>
            <a:rPr lang="en-US"/>
            <a:t>HLA </a:t>
          </a:r>
          <a:r>
            <a:rPr lang="ru-RU"/>
            <a:t>кешен</a:t>
          </a:r>
          <a:r>
            <a:rPr lang="en-US"/>
            <a:t>i - Human Leukocyte Antigens).</a:t>
          </a:r>
        </a:p>
      </dgm:t>
    </dgm:pt>
    <dgm:pt modelId="{C127F883-F0AC-4D4A-9034-026680962DA5}" type="parTrans" cxnId="{B048AC35-6CE6-4DD0-A3EB-D53FD07ED9BE}">
      <dgm:prSet/>
      <dgm:spPr/>
      <dgm:t>
        <a:bodyPr/>
        <a:lstStyle/>
        <a:p>
          <a:endParaRPr lang="en-US"/>
        </a:p>
      </dgm:t>
    </dgm:pt>
    <dgm:pt modelId="{82BCED9F-C3C2-4153-9DCE-A87F957AD9E8}" type="sibTrans" cxnId="{B048AC35-6CE6-4DD0-A3EB-D53FD07ED9BE}">
      <dgm:prSet/>
      <dgm:spPr/>
      <dgm:t>
        <a:bodyPr/>
        <a:lstStyle/>
        <a:p>
          <a:endParaRPr lang="en-US"/>
        </a:p>
      </dgm:t>
    </dgm:pt>
    <dgm:pt modelId="{302C8D09-409E-4A52-A184-091CB143384D}">
      <dgm:prSet/>
      <dgm:spPr/>
      <dgm:t>
        <a:bodyPr/>
        <a:lstStyle/>
        <a:p>
          <a:r>
            <a:rPr lang="ru-RU"/>
            <a:t>4. Саралау кластерлер</a:t>
          </a:r>
          <a:r>
            <a:rPr lang="en-US"/>
            <a:t>i (</a:t>
          </a:r>
          <a:r>
            <a:rPr lang="ru-RU"/>
            <a:t>С</a:t>
          </a:r>
          <a:r>
            <a:rPr lang="en-US"/>
            <a:t>D </a:t>
          </a:r>
          <a:r>
            <a:rPr lang="ru-RU"/>
            <a:t>ағыл. </a:t>
          </a:r>
          <a:r>
            <a:rPr lang="en-US"/>
            <a:t>Claster Designation) </a:t>
          </a:r>
          <a:r>
            <a:rPr lang="ru-RU"/>
            <a:t>лимфоциттер субпопуляциясының беткейл</a:t>
          </a:r>
          <a:r>
            <a:rPr lang="en-US"/>
            <a:t>i</a:t>
          </a:r>
          <a:r>
            <a:rPr lang="ru-RU"/>
            <a:t>к маркерл</a:t>
          </a:r>
          <a:r>
            <a:rPr lang="en-US"/>
            <a:t>i </a:t>
          </a:r>
          <a:r>
            <a:rPr lang="ru-RU"/>
            <a:t>нәруыздарының белг</a:t>
          </a:r>
          <a:r>
            <a:rPr lang="en-US"/>
            <a:t>i</a:t>
          </a:r>
          <a:r>
            <a:rPr lang="ru-RU"/>
            <a:t>лену</a:t>
          </a:r>
          <a:r>
            <a:rPr lang="en-US"/>
            <a:t>i </a:t>
          </a:r>
          <a:r>
            <a:rPr lang="ru-RU"/>
            <a:t>үш</a:t>
          </a:r>
          <a:r>
            <a:rPr lang="en-US"/>
            <a:t>i</a:t>
          </a:r>
          <a:r>
            <a:rPr lang="ru-RU"/>
            <a:t>н қолданылады, олар жасушалардың әртүрл</a:t>
          </a:r>
          <a:r>
            <a:rPr lang="en-US"/>
            <a:t>i </a:t>
          </a:r>
          <a:r>
            <a:rPr lang="ru-RU"/>
            <a:t>даму кезеңдер</a:t>
          </a:r>
          <a:r>
            <a:rPr lang="en-US"/>
            <a:t>i</a:t>
          </a:r>
          <a:r>
            <a:rPr lang="ru-RU"/>
            <a:t>не және функционалдық субпопуляцияларына (</a:t>
          </a:r>
          <a:r>
            <a:rPr lang="en-US"/>
            <a:t>CD2, CD3, CD4, CD8, CD5, CD16, CD19, CD72 </a:t>
          </a:r>
          <a:r>
            <a:rPr lang="ru-RU"/>
            <a:t>және т.б.) тән. </a:t>
          </a:r>
          <a:endParaRPr lang="en-US"/>
        </a:p>
      </dgm:t>
    </dgm:pt>
    <dgm:pt modelId="{181432BA-873F-4C2A-B95E-41603FEF740B}" type="parTrans" cxnId="{6178628D-B414-49D3-9A46-C68DA95034A1}">
      <dgm:prSet/>
      <dgm:spPr/>
      <dgm:t>
        <a:bodyPr/>
        <a:lstStyle/>
        <a:p>
          <a:endParaRPr lang="en-US"/>
        </a:p>
      </dgm:t>
    </dgm:pt>
    <dgm:pt modelId="{81027502-0B91-4904-87BF-2AE3C7D740EE}" type="sibTrans" cxnId="{6178628D-B414-49D3-9A46-C68DA95034A1}">
      <dgm:prSet/>
      <dgm:spPr/>
      <dgm:t>
        <a:bodyPr/>
        <a:lstStyle/>
        <a:p>
          <a:endParaRPr lang="en-US"/>
        </a:p>
      </dgm:t>
    </dgm:pt>
    <dgm:pt modelId="{8413FBCF-007A-4EFE-A605-5F2BBFA23496}">
      <dgm:prSet/>
      <dgm:spPr/>
      <dgm:t>
        <a:bodyPr/>
        <a:lstStyle/>
        <a:p>
          <a:r>
            <a:rPr lang="ru-RU"/>
            <a:t>5. Адгезия молекулалары көптеген жасушалардың бет</a:t>
          </a:r>
          <a:r>
            <a:rPr lang="en-US"/>
            <a:t>i</a:t>
          </a:r>
          <a:r>
            <a:rPr lang="ru-RU"/>
            <a:t>нде орналасқан. </a:t>
          </a:r>
          <a:endParaRPr lang="en-US"/>
        </a:p>
      </dgm:t>
    </dgm:pt>
    <dgm:pt modelId="{9F04B097-3B9A-40CF-A6B7-829E2A3233DB}" type="parTrans" cxnId="{9D7A67E3-572F-4417-939B-059457379DA8}">
      <dgm:prSet/>
      <dgm:spPr/>
      <dgm:t>
        <a:bodyPr/>
        <a:lstStyle/>
        <a:p>
          <a:endParaRPr lang="en-US"/>
        </a:p>
      </dgm:t>
    </dgm:pt>
    <dgm:pt modelId="{1E5FF3EB-AF6C-4436-875F-D6E69B759F62}" type="sibTrans" cxnId="{9D7A67E3-572F-4417-939B-059457379DA8}">
      <dgm:prSet/>
      <dgm:spPr/>
      <dgm:t>
        <a:bodyPr/>
        <a:lstStyle/>
        <a:p>
          <a:endParaRPr lang="en-US"/>
        </a:p>
      </dgm:t>
    </dgm:pt>
    <dgm:pt modelId="{88CC68A2-FC0A-4F28-904F-0DD98F40AB05}">
      <dgm:prSet/>
      <dgm:spPr/>
      <dgm:t>
        <a:bodyPr/>
        <a:lstStyle/>
        <a:p>
          <a:r>
            <a:rPr lang="ru-RU"/>
            <a:t>6. Лимфоциттерд</a:t>
          </a:r>
          <a:r>
            <a:rPr lang="en-US"/>
            <a:t>i</a:t>
          </a:r>
          <a:r>
            <a:rPr lang="ru-RU"/>
            <a:t>ң антигенді танушы рецепторлары</a:t>
          </a:r>
          <a:endParaRPr lang="en-US"/>
        </a:p>
      </dgm:t>
    </dgm:pt>
    <dgm:pt modelId="{974A533C-AA4F-48B0-91C0-107A360B83CE}" type="parTrans" cxnId="{C5264B7E-24AE-4548-8B5B-EB3213262DB4}">
      <dgm:prSet/>
      <dgm:spPr/>
      <dgm:t>
        <a:bodyPr/>
        <a:lstStyle/>
        <a:p>
          <a:endParaRPr lang="en-US"/>
        </a:p>
      </dgm:t>
    </dgm:pt>
    <dgm:pt modelId="{7148EBC3-04B5-481A-A71A-9E848C243ABC}" type="sibTrans" cxnId="{C5264B7E-24AE-4548-8B5B-EB3213262DB4}">
      <dgm:prSet/>
      <dgm:spPr/>
      <dgm:t>
        <a:bodyPr/>
        <a:lstStyle/>
        <a:p>
          <a:endParaRPr lang="en-US"/>
        </a:p>
      </dgm:t>
    </dgm:pt>
    <dgm:pt modelId="{5B2DF687-42DD-42A4-8F1F-1D72713198E9}">
      <dgm:prSet/>
      <dgm:spPr/>
      <dgm:t>
        <a:bodyPr/>
        <a:lstStyle/>
        <a:p>
          <a:r>
            <a:rPr lang="ru-RU"/>
            <a:t>7. Тимус гормондары – тимус құрылымының эпителий жасушаларымен түз</a:t>
          </a:r>
          <a:r>
            <a:rPr lang="en-US"/>
            <a:t>i</a:t>
          </a:r>
          <a:r>
            <a:rPr lang="ru-RU"/>
            <a:t>лет</a:t>
          </a:r>
          <a:r>
            <a:rPr lang="en-US"/>
            <a:t>i</a:t>
          </a:r>
          <a:r>
            <a:rPr lang="ru-RU"/>
            <a:t>н (нег</a:t>
          </a:r>
          <a:r>
            <a:rPr lang="en-US"/>
            <a:t>i</a:t>
          </a:r>
          <a:r>
            <a:rPr lang="ru-RU"/>
            <a:t>з</a:t>
          </a:r>
          <a:r>
            <a:rPr lang="en-US"/>
            <a:t>i</a:t>
          </a:r>
          <a:r>
            <a:rPr lang="ru-RU"/>
            <a:t>нен субкапсулалық және медуллярлық аймақтарда) төменг</a:t>
          </a:r>
          <a:r>
            <a:rPr lang="en-US"/>
            <a:t>i </a:t>
          </a:r>
          <a:r>
            <a:rPr lang="ru-RU"/>
            <a:t>молекулалық пептидтер. </a:t>
          </a:r>
          <a:endParaRPr lang="en-US"/>
        </a:p>
      </dgm:t>
    </dgm:pt>
    <dgm:pt modelId="{D8C3EBC4-8AFD-4E07-9D92-BD1737E64820}" type="parTrans" cxnId="{AE4BB555-DE7F-4F0C-A377-33376EE31EE1}">
      <dgm:prSet/>
      <dgm:spPr/>
      <dgm:t>
        <a:bodyPr/>
        <a:lstStyle/>
        <a:p>
          <a:endParaRPr lang="en-US"/>
        </a:p>
      </dgm:t>
    </dgm:pt>
    <dgm:pt modelId="{852A0BD7-0625-4021-8FA7-7824000D9197}" type="sibTrans" cxnId="{AE4BB555-DE7F-4F0C-A377-33376EE31EE1}">
      <dgm:prSet/>
      <dgm:spPr/>
      <dgm:t>
        <a:bodyPr/>
        <a:lstStyle/>
        <a:p>
          <a:endParaRPr lang="en-US"/>
        </a:p>
      </dgm:t>
    </dgm:pt>
    <dgm:pt modelId="{B838F744-920E-4FCE-8F2F-5862E6BCA1D0}" type="pres">
      <dgm:prSet presAssocID="{4840F2CD-FBDE-43C3-890F-B21D3F736CF0}" presName="diagram" presStyleCnt="0">
        <dgm:presLayoutVars>
          <dgm:dir/>
          <dgm:resizeHandles val="exact"/>
        </dgm:presLayoutVars>
      </dgm:prSet>
      <dgm:spPr/>
    </dgm:pt>
    <dgm:pt modelId="{70D74DE3-A5FB-4000-8AED-3C7CD2C6F730}" type="pres">
      <dgm:prSet presAssocID="{4FD9DF60-78B4-48A0-8BFE-FEC678CD08B5}" presName="node" presStyleLbl="node1" presStyleIdx="0" presStyleCnt="7">
        <dgm:presLayoutVars>
          <dgm:bulletEnabled val="1"/>
        </dgm:presLayoutVars>
      </dgm:prSet>
      <dgm:spPr/>
    </dgm:pt>
    <dgm:pt modelId="{54FFBBFF-4432-4910-906A-402FEEE03886}" type="pres">
      <dgm:prSet presAssocID="{A6D0FB91-A208-408F-B6DE-16B173937340}" presName="sibTrans" presStyleCnt="0"/>
      <dgm:spPr/>
    </dgm:pt>
    <dgm:pt modelId="{2538FA20-E8E4-4ACB-B53C-0C637103269C}" type="pres">
      <dgm:prSet presAssocID="{F061D9FD-7A85-400A-A893-8CB83BBA2472}" presName="node" presStyleLbl="node1" presStyleIdx="1" presStyleCnt="7">
        <dgm:presLayoutVars>
          <dgm:bulletEnabled val="1"/>
        </dgm:presLayoutVars>
      </dgm:prSet>
      <dgm:spPr/>
    </dgm:pt>
    <dgm:pt modelId="{AD16DD79-E5CD-4122-80A3-7053DE55F770}" type="pres">
      <dgm:prSet presAssocID="{0E846B89-1E89-4012-8C8B-F03E05F105D5}" presName="sibTrans" presStyleCnt="0"/>
      <dgm:spPr/>
    </dgm:pt>
    <dgm:pt modelId="{6055478E-8B12-4A44-841E-2D8FE5554263}" type="pres">
      <dgm:prSet presAssocID="{DCCC86B8-7059-4495-8489-3B93865D515D}" presName="node" presStyleLbl="node1" presStyleIdx="2" presStyleCnt="7">
        <dgm:presLayoutVars>
          <dgm:bulletEnabled val="1"/>
        </dgm:presLayoutVars>
      </dgm:prSet>
      <dgm:spPr/>
    </dgm:pt>
    <dgm:pt modelId="{E659F099-5224-48CE-812B-E21892BB38EC}" type="pres">
      <dgm:prSet presAssocID="{82BCED9F-C3C2-4153-9DCE-A87F957AD9E8}" presName="sibTrans" presStyleCnt="0"/>
      <dgm:spPr/>
    </dgm:pt>
    <dgm:pt modelId="{15C52FE6-D390-4C9F-9E8E-E1FC37900191}" type="pres">
      <dgm:prSet presAssocID="{302C8D09-409E-4A52-A184-091CB143384D}" presName="node" presStyleLbl="node1" presStyleIdx="3" presStyleCnt="7">
        <dgm:presLayoutVars>
          <dgm:bulletEnabled val="1"/>
        </dgm:presLayoutVars>
      </dgm:prSet>
      <dgm:spPr/>
    </dgm:pt>
    <dgm:pt modelId="{1928B5EC-5CEB-4F14-B287-8C7FBA3C78C3}" type="pres">
      <dgm:prSet presAssocID="{81027502-0B91-4904-87BF-2AE3C7D740EE}" presName="sibTrans" presStyleCnt="0"/>
      <dgm:spPr/>
    </dgm:pt>
    <dgm:pt modelId="{8905A28C-DCD4-4041-8309-D8E2EB197D64}" type="pres">
      <dgm:prSet presAssocID="{8413FBCF-007A-4EFE-A605-5F2BBFA23496}" presName="node" presStyleLbl="node1" presStyleIdx="4" presStyleCnt="7">
        <dgm:presLayoutVars>
          <dgm:bulletEnabled val="1"/>
        </dgm:presLayoutVars>
      </dgm:prSet>
      <dgm:spPr/>
    </dgm:pt>
    <dgm:pt modelId="{52BF6A6E-24C5-49ED-9C70-DFCE17A8243B}" type="pres">
      <dgm:prSet presAssocID="{1E5FF3EB-AF6C-4436-875F-D6E69B759F62}" presName="sibTrans" presStyleCnt="0"/>
      <dgm:spPr/>
    </dgm:pt>
    <dgm:pt modelId="{0F153A82-EA2B-4537-B5D5-8F90616D332C}" type="pres">
      <dgm:prSet presAssocID="{88CC68A2-FC0A-4F28-904F-0DD98F40AB05}" presName="node" presStyleLbl="node1" presStyleIdx="5" presStyleCnt="7">
        <dgm:presLayoutVars>
          <dgm:bulletEnabled val="1"/>
        </dgm:presLayoutVars>
      </dgm:prSet>
      <dgm:spPr/>
    </dgm:pt>
    <dgm:pt modelId="{27305072-B658-4379-9554-F1F1D1031F54}" type="pres">
      <dgm:prSet presAssocID="{7148EBC3-04B5-481A-A71A-9E848C243ABC}" presName="sibTrans" presStyleCnt="0"/>
      <dgm:spPr/>
    </dgm:pt>
    <dgm:pt modelId="{0D8DB2F6-C0B8-4F13-805A-5B818E42FBA6}" type="pres">
      <dgm:prSet presAssocID="{5B2DF687-42DD-42A4-8F1F-1D72713198E9}" presName="node" presStyleLbl="node1" presStyleIdx="6" presStyleCnt="7">
        <dgm:presLayoutVars>
          <dgm:bulletEnabled val="1"/>
        </dgm:presLayoutVars>
      </dgm:prSet>
      <dgm:spPr/>
    </dgm:pt>
  </dgm:ptLst>
  <dgm:cxnLst>
    <dgm:cxn modelId="{1D9FCD06-FAA4-40F8-A40B-9A1160CAF35F}" type="presOf" srcId="{88CC68A2-FC0A-4F28-904F-0DD98F40AB05}" destId="{0F153A82-EA2B-4537-B5D5-8F90616D332C}" srcOrd="0" destOrd="0" presId="urn:microsoft.com/office/officeart/2005/8/layout/default"/>
    <dgm:cxn modelId="{8871EA28-AD84-45B7-9644-9C7B183E0598}" srcId="{4840F2CD-FBDE-43C3-890F-B21D3F736CF0}" destId="{4FD9DF60-78B4-48A0-8BFE-FEC678CD08B5}" srcOrd="0" destOrd="0" parTransId="{A1AD2BF9-2172-4216-BC0E-943965BF9F19}" sibTransId="{A6D0FB91-A208-408F-B6DE-16B173937340}"/>
    <dgm:cxn modelId="{B048AC35-6CE6-4DD0-A3EB-D53FD07ED9BE}" srcId="{4840F2CD-FBDE-43C3-890F-B21D3F736CF0}" destId="{DCCC86B8-7059-4495-8489-3B93865D515D}" srcOrd="2" destOrd="0" parTransId="{C127F883-F0AC-4D4A-9034-026680962DA5}" sibTransId="{82BCED9F-C3C2-4153-9DCE-A87F957AD9E8}"/>
    <dgm:cxn modelId="{AE4BB555-DE7F-4F0C-A377-33376EE31EE1}" srcId="{4840F2CD-FBDE-43C3-890F-B21D3F736CF0}" destId="{5B2DF687-42DD-42A4-8F1F-1D72713198E9}" srcOrd="6" destOrd="0" parTransId="{D8C3EBC4-8AFD-4E07-9D92-BD1737E64820}" sibTransId="{852A0BD7-0625-4021-8FA7-7824000D9197}"/>
    <dgm:cxn modelId="{C5264B7E-24AE-4548-8B5B-EB3213262DB4}" srcId="{4840F2CD-FBDE-43C3-890F-B21D3F736CF0}" destId="{88CC68A2-FC0A-4F28-904F-0DD98F40AB05}" srcOrd="5" destOrd="0" parTransId="{974A533C-AA4F-48B0-91C0-107A360B83CE}" sibTransId="{7148EBC3-04B5-481A-A71A-9E848C243ABC}"/>
    <dgm:cxn modelId="{9E7DD180-5BE3-418D-9793-92A39F97E32E}" type="presOf" srcId="{4840F2CD-FBDE-43C3-890F-B21D3F736CF0}" destId="{B838F744-920E-4FCE-8F2F-5862E6BCA1D0}" srcOrd="0" destOrd="0" presId="urn:microsoft.com/office/officeart/2005/8/layout/default"/>
    <dgm:cxn modelId="{DBA57684-EA42-4A70-ACA6-D5EF4B1B6D6D}" type="presOf" srcId="{8413FBCF-007A-4EFE-A605-5F2BBFA23496}" destId="{8905A28C-DCD4-4041-8309-D8E2EB197D64}" srcOrd="0" destOrd="0" presId="urn:microsoft.com/office/officeart/2005/8/layout/default"/>
    <dgm:cxn modelId="{6178628D-B414-49D3-9A46-C68DA95034A1}" srcId="{4840F2CD-FBDE-43C3-890F-B21D3F736CF0}" destId="{302C8D09-409E-4A52-A184-091CB143384D}" srcOrd="3" destOrd="0" parTransId="{181432BA-873F-4C2A-B95E-41603FEF740B}" sibTransId="{81027502-0B91-4904-87BF-2AE3C7D740EE}"/>
    <dgm:cxn modelId="{8E31289F-5480-4302-95F8-3E9780BFA6DC}" type="presOf" srcId="{F061D9FD-7A85-400A-A893-8CB83BBA2472}" destId="{2538FA20-E8E4-4ACB-B53C-0C637103269C}" srcOrd="0" destOrd="0" presId="urn:microsoft.com/office/officeart/2005/8/layout/default"/>
    <dgm:cxn modelId="{5CE68ADD-F20A-49C5-ADFE-1F7DC4F8A7C1}" type="presOf" srcId="{5B2DF687-42DD-42A4-8F1F-1D72713198E9}" destId="{0D8DB2F6-C0B8-4F13-805A-5B818E42FBA6}" srcOrd="0" destOrd="0" presId="urn:microsoft.com/office/officeart/2005/8/layout/default"/>
    <dgm:cxn modelId="{9D7A67E3-572F-4417-939B-059457379DA8}" srcId="{4840F2CD-FBDE-43C3-890F-B21D3F736CF0}" destId="{8413FBCF-007A-4EFE-A605-5F2BBFA23496}" srcOrd="4" destOrd="0" parTransId="{9F04B097-3B9A-40CF-A6B7-829E2A3233DB}" sibTransId="{1E5FF3EB-AF6C-4436-875F-D6E69B759F62}"/>
    <dgm:cxn modelId="{A16F4EE3-56BD-42EE-96D1-41D1A4C9769A}" srcId="{4840F2CD-FBDE-43C3-890F-B21D3F736CF0}" destId="{F061D9FD-7A85-400A-A893-8CB83BBA2472}" srcOrd="1" destOrd="0" parTransId="{19D5896E-04A0-4AD7-82B8-DE674FDA1B02}" sibTransId="{0E846B89-1E89-4012-8C8B-F03E05F105D5}"/>
    <dgm:cxn modelId="{F206D2E3-829C-4358-B67A-040510C2955E}" type="presOf" srcId="{DCCC86B8-7059-4495-8489-3B93865D515D}" destId="{6055478E-8B12-4A44-841E-2D8FE5554263}" srcOrd="0" destOrd="0" presId="urn:microsoft.com/office/officeart/2005/8/layout/default"/>
    <dgm:cxn modelId="{0DD410E6-CBE8-47CE-A7F5-6AD7C0D9BE6F}" type="presOf" srcId="{302C8D09-409E-4A52-A184-091CB143384D}" destId="{15C52FE6-D390-4C9F-9E8E-E1FC37900191}" srcOrd="0" destOrd="0" presId="urn:microsoft.com/office/officeart/2005/8/layout/default"/>
    <dgm:cxn modelId="{AD54F9FF-5C09-499F-BA0B-735DE6390812}" type="presOf" srcId="{4FD9DF60-78B4-48A0-8BFE-FEC678CD08B5}" destId="{70D74DE3-A5FB-4000-8AED-3C7CD2C6F730}" srcOrd="0" destOrd="0" presId="urn:microsoft.com/office/officeart/2005/8/layout/default"/>
    <dgm:cxn modelId="{D8A37683-3071-43BE-A878-C5DF4A3C988F}" type="presParOf" srcId="{B838F744-920E-4FCE-8F2F-5862E6BCA1D0}" destId="{70D74DE3-A5FB-4000-8AED-3C7CD2C6F730}" srcOrd="0" destOrd="0" presId="urn:microsoft.com/office/officeart/2005/8/layout/default"/>
    <dgm:cxn modelId="{20185DD3-044C-481C-BD9F-762664999D17}" type="presParOf" srcId="{B838F744-920E-4FCE-8F2F-5862E6BCA1D0}" destId="{54FFBBFF-4432-4910-906A-402FEEE03886}" srcOrd="1" destOrd="0" presId="urn:microsoft.com/office/officeart/2005/8/layout/default"/>
    <dgm:cxn modelId="{F12315E7-CE39-4794-9162-3E0CF592A3D5}" type="presParOf" srcId="{B838F744-920E-4FCE-8F2F-5862E6BCA1D0}" destId="{2538FA20-E8E4-4ACB-B53C-0C637103269C}" srcOrd="2" destOrd="0" presId="urn:microsoft.com/office/officeart/2005/8/layout/default"/>
    <dgm:cxn modelId="{2FCF2FB5-50B0-448F-A1AE-2A84ADA5FB14}" type="presParOf" srcId="{B838F744-920E-4FCE-8F2F-5862E6BCA1D0}" destId="{AD16DD79-E5CD-4122-80A3-7053DE55F770}" srcOrd="3" destOrd="0" presId="urn:microsoft.com/office/officeart/2005/8/layout/default"/>
    <dgm:cxn modelId="{DFF329F4-48BC-41A1-94EE-286304C3CCDB}" type="presParOf" srcId="{B838F744-920E-4FCE-8F2F-5862E6BCA1D0}" destId="{6055478E-8B12-4A44-841E-2D8FE5554263}" srcOrd="4" destOrd="0" presId="urn:microsoft.com/office/officeart/2005/8/layout/default"/>
    <dgm:cxn modelId="{A6DA1C12-6A5E-4409-82B9-6067B52AE811}" type="presParOf" srcId="{B838F744-920E-4FCE-8F2F-5862E6BCA1D0}" destId="{E659F099-5224-48CE-812B-E21892BB38EC}" srcOrd="5" destOrd="0" presId="urn:microsoft.com/office/officeart/2005/8/layout/default"/>
    <dgm:cxn modelId="{CB44AEAC-C9B7-42CC-8BF9-12192D057886}" type="presParOf" srcId="{B838F744-920E-4FCE-8F2F-5862E6BCA1D0}" destId="{15C52FE6-D390-4C9F-9E8E-E1FC37900191}" srcOrd="6" destOrd="0" presId="urn:microsoft.com/office/officeart/2005/8/layout/default"/>
    <dgm:cxn modelId="{719C67CC-7CF1-496A-A155-7E37A1CA5B0C}" type="presParOf" srcId="{B838F744-920E-4FCE-8F2F-5862E6BCA1D0}" destId="{1928B5EC-5CEB-4F14-B287-8C7FBA3C78C3}" srcOrd="7" destOrd="0" presId="urn:microsoft.com/office/officeart/2005/8/layout/default"/>
    <dgm:cxn modelId="{1CF50691-4A69-4BA9-BED8-F3278A31CC79}" type="presParOf" srcId="{B838F744-920E-4FCE-8F2F-5862E6BCA1D0}" destId="{8905A28C-DCD4-4041-8309-D8E2EB197D64}" srcOrd="8" destOrd="0" presId="urn:microsoft.com/office/officeart/2005/8/layout/default"/>
    <dgm:cxn modelId="{3518AC35-C84A-4C9E-B4C7-402353CB31E2}" type="presParOf" srcId="{B838F744-920E-4FCE-8F2F-5862E6BCA1D0}" destId="{52BF6A6E-24C5-49ED-9C70-DFCE17A8243B}" srcOrd="9" destOrd="0" presId="urn:microsoft.com/office/officeart/2005/8/layout/default"/>
    <dgm:cxn modelId="{A04B7367-8AAE-44BB-84AB-1CAD8B133939}" type="presParOf" srcId="{B838F744-920E-4FCE-8F2F-5862E6BCA1D0}" destId="{0F153A82-EA2B-4537-B5D5-8F90616D332C}" srcOrd="10" destOrd="0" presId="urn:microsoft.com/office/officeart/2005/8/layout/default"/>
    <dgm:cxn modelId="{5550F29C-B3CE-4D47-93E6-F4204C61E573}" type="presParOf" srcId="{B838F744-920E-4FCE-8F2F-5862E6BCA1D0}" destId="{27305072-B658-4379-9554-F1F1D1031F54}" srcOrd="11" destOrd="0" presId="urn:microsoft.com/office/officeart/2005/8/layout/default"/>
    <dgm:cxn modelId="{657D1831-3FCB-454F-9B27-C34BA0BED4BB}" type="presParOf" srcId="{B838F744-920E-4FCE-8F2F-5862E6BCA1D0}" destId="{0D8DB2F6-C0B8-4F13-805A-5B818E42FBA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EDF15-9B92-4CDF-8122-26A2635AC0F7}">
      <dsp:nvSpPr>
        <dsp:cNvPr id="0" name=""/>
        <dsp:cNvSpPr/>
      </dsp:nvSpPr>
      <dsp:spPr>
        <a:xfrm>
          <a:off x="0" y="0"/>
          <a:ext cx="9197340" cy="11201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иммунитеттің 2 түрін ажыратады:</a:t>
          </a:r>
        </a:p>
      </dsp:txBody>
      <dsp:txXfrm>
        <a:off x="32808" y="32808"/>
        <a:ext cx="7988621" cy="1054523"/>
      </dsp:txXfrm>
    </dsp:sp>
    <dsp:sp modelId="{28618A9C-E68B-4390-898A-57ACAC7B9C35}">
      <dsp:nvSpPr>
        <dsp:cNvPr id="0" name=""/>
        <dsp:cNvSpPr/>
      </dsp:nvSpPr>
      <dsp:spPr>
        <a:xfrm>
          <a:off x="811529" y="1306829"/>
          <a:ext cx="9197340" cy="11201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err="1"/>
            <a:t>туа</a:t>
          </a:r>
          <a:r>
            <a:rPr lang="en-US" sz="4000" kern="1200" dirty="0"/>
            <a:t> </a:t>
          </a:r>
          <a:r>
            <a:rPr lang="ru-RU" sz="4000" kern="1200" dirty="0" err="1"/>
            <a:t>пайда</a:t>
          </a:r>
          <a:r>
            <a:rPr lang="ru-RU" sz="4000" kern="1200" dirty="0"/>
            <a:t> </a:t>
          </a:r>
          <a:r>
            <a:rPr lang="ru-RU" sz="4000" kern="1200" dirty="0" err="1"/>
            <a:t>болған</a:t>
          </a:r>
          <a:endParaRPr lang="en-US" sz="4000" kern="1200" dirty="0"/>
        </a:p>
      </dsp:txBody>
      <dsp:txXfrm>
        <a:off x="844337" y="1339637"/>
        <a:ext cx="7592103" cy="1054523"/>
      </dsp:txXfrm>
    </dsp:sp>
    <dsp:sp modelId="{A03753E0-E288-43BB-98EC-727C864E9F57}">
      <dsp:nvSpPr>
        <dsp:cNvPr id="0" name=""/>
        <dsp:cNvSpPr/>
      </dsp:nvSpPr>
      <dsp:spPr>
        <a:xfrm>
          <a:off x="1623059" y="2613659"/>
          <a:ext cx="9197340" cy="11201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kk-KZ" sz="4000" kern="1200" dirty="0"/>
            <a:t>Жүре </a:t>
          </a:r>
          <a:r>
            <a:rPr lang="en-US" sz="4000" kern="1200" dirty="0"/>
            <a:t> </a:t>
          </a:r>
          <a:r>
            <a:rPr lang="en-US" sz="4000" kern="1200" dirty="0" err="1"/>
            <a:t>пайда</a:t>
          </a:r>
          <a:r>
            <a:rPr lang="en-US" sz="4000" kern="1200" dirty="0"/>
            <a:t> </a:t>
          </a:r>
          <a:r>
            <a:rPr lang="en-US" sz="4000" kern="1200" dirty="0" err="1"/>
            <a:t>болға</a:t>
          </a:r>
          <a:r>
            <a:rPr lang="kk-KZ" sz="4000" kern="1200" dirty="0"/>
            <a:t>н</a:t>
          </a:r>
          <a:endParaRPr lang="en-US" sz="4000" kern="1200" dirty="0"/>
        </a:p>
      </dsp:txBody>
      <dsp:txXfrm>
        <a:off x="1655867" y="2646467"/>
        <a:ext cx="7592103" cy="1054523"/>
      </dsp:txXfrm>
    </dsp:sp>
    <dsp:sp modelId="{84640950-46A0-4950-94F9-FB04FCF85230}">
      <dsp:nvSpPr>
        <dsp:cNvPr id="0" name=""/>
        <dsp:cNvSpPr/>
      </dsp:nvSpPr>
      <dsp:spPr>
        <a:xfrm>
          <a:off x="8469249" y="849439"/>
          <a:ext cx="728090" cy="72809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633069" y="849439"/>
        <a:ext cx="400450" cy="547888"/>
      </dsp:txXfrm>
    </dsp:sp>
    <dsp:sp modelId="{18E6752F-64CE-4D98-B728-B20DD8921193}">
      <dsp:nvSpPr>
        <dsp:cNvPr id="0" name=""/>
        <dsp:cNvSpPr/>
      </dsp:nvSpPr>
      <dsp:spPr>
        <a:xfrm>
          <a:off x="9280779" y="2148801"/>
          <a:ext cx="728090" cy="72809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444599" y="2148801"/>
        <a:ext cx="400450" cy="547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7E038-3E0E-4B3E-853F-6B8D4B92F543}">
      <dsp:nvSpPr>
        <dsp:cNvPr id="0" name=""/>
        <dsp:cNvSpPr/>
      </dsp:nvSpPr>
      <dsp:spPr>
        <a:xfrm>
          <a:off x="0" y="90458"/>
          <a:ext cx="10215716" cy="598893"/>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kk-KZ" sz="1500" b="1" kern="1200" dirty="0"/>
            <a:t>Жүре</a:t>
          </a:r>
          <a:r>
            <a:rPr lang="en-US" sz="1500" b="1" kern="1200" dirty="0"/>
            <a:t> </a:t>
          </a:r>
          <a:r>
            <a:rPr lang="en-US" sz="1500" b="1" kern="1200" dirty="0" err="1"/>
            <a:t>пайда</a:t>
          </a:r>
          <a:r>
            <a:rPr lang="en-US" sz="1500" b="1" kern="1200" dirty="0"/>
            <a:t> </a:t>
          </a:r>
          <a:r>
            <a:rPr lang="en-US" sz="1500" b="1" kern="1200" dirty="0" err="1"/>
            <a:t>болған</a:t>
          </a:r>
          <a:r>
            <a:rPr lang="ru-RU" sz="1500" b="1" kern="1200" dirty="0"/>
            <a:t>(</a:t>
          </a:r>
          <a:r>
            <a:rPr lang="ru-RU" sz="1500" b="1" kern="1200" dirty="0" err="1"/>
            <a:t>адаптивт</a:t>
          </a:r>
          <a:r>
            <a:rPr lang="kk-KZ" sz="1500" b="1" kern="1200" dirty="0"/>
            <a:t>і)</a:t>
          </a:r>
          <a:r>
            <a:rPr lang="en-US" sz="1500" b="1" kern="1200" dirty="0"/>
            <a:t> </a:t>
          </a:r>
          <a:r>
            <a:rPr lang="en-US" sz="1500" b="1" kern="1200" dirty="0" err="1"/>
            <a:t>иммунитеттің</a:t>
          </a:r>
          <a:r>
            <a:rPr lang="en-US" sz="1500" kern="1200" dirty="0"/>
            <a:t> </a:t>
          </a:r>
          <a:r>
            <a:rPr lang="en-US" sz="1500" kern="1200" dirty="0" err="1"/>
            <a:t>активті</a:t>
          </a:r>
          <a:r>
            <a:rPr lang="en-US" sz="1500" kern="1200" dirty="0"/>
            <a:t> және </a:t>
          </a:r>
          <a:r>
            <a:rPr lang="en-US" sz="1500" kern="1200" dirty="0" err="1"/>
            <a:t>пассивті</a:t>
          </a:r>
          <a:r>
            <a:rPr lang="en-US" sz="1500" kern="1200" dirty="0"/>
            <a:t> </a:t>
          </a:r>
          <a:r>
            <a:rPr lang="en-US" sz="1500" kern="1200" dirty="0" err="1"/>
            <a:t>түрлері</a:t>
          </a:r>
          <a:r>
            <a:rPr lang="kk-KZ" sz="1500" kern="1200" dirty="0"/>
            <a:t>н</a:t>
          </a:r>
          <a:r>
            <a:rPr lang="en-US" sz="1500" kern="1200" dirty="0"/>
            <a:t> </a:t>
          </a:r>
          <a:r>
            <a:rPr lang="en-US" sz="1500" kern="1200" dirty="0" err="1"/>
            <a:t>ажыратады</a:t>
          </a:r>
          <a:r>
            <a:rPr lang="en-US" sz="1500" kern="1200" dirty="0"/>
            <a:t>. </a:t>
          </a:r>
        </a:p>
      </dsp:txBody>
      <dsp:txXfrm>
        <a:off x="29236" y="119694"/>
        <a:ext cx="10157244" cy="540421"/>
      </dsp:txXfrm>
    </dsp:sp>
    <dsp:sp modelId="{2CB02304-8049-4131-8BB5-6DCE4972C02D}">
      <dsp:nvSpPr>
        <dsp:cNvPr id="0" name=""/>
        <dsp:cNvSpPr/>
      </dsp:nvSpPr>
      <dsp:spPr>
        <a:xfrm>
          <a:off x="0" y="732551"/>
          <a:ext cx="10215716" cy="598893"/>
        </a:xfrm>
        <a:prstGeom prst="roundRect">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1" kern="1200" dirty="0" err="1"/>
            <a:t>Активті</a:t>
          </a:r>
          <a:r>
            <a:rPr lang="en-US" sz="1500" i="1" kern="1200" dirty="0"/>
            <a:t> </a:t>
          </a:r>
          <a:r>
            <a:rPr lang="en-US" sz="1500" kern="1200" dirty="0" err="1"/>
            <a:t>пайда</a:t>
          </a:r>
          <a:r>
            <a:rPr lang="en-US" sz="1500" kern="1200" dirty="0"/>
            <a:t> </a:t>
          </a:r>
          <a:r>
            <a:rPr lang="en-US" sz="1500" kern="1200" dirty="0" err="1"/>
            <a:t>болған</a:t>
          </a:r>
          <a:r>
            <a:rPr lang="en-US" sz="1500" kern="1200" dirty="0"/>
            <a:t> </a:t>
          </a:r>
          <a:r>
            <a:rPr lang="en-US" sz="1500" kern="1200" dirty="0" err="1"/>
            <a:t>иммунитет</a:t>
          </a:r>
          <a:r>
            <a:rPr lang="en-US" sz="1500" kern="1200" dirty="0"/>
            <a:t> </a:t>
          </a:r>
          <a:r>
            <a:rPr lang="en-US" sz="1500" kern="1200" dirty="0" err="1"/>
            <a:t>патогендік</a:t>
          </a:r>
          <a:r>
            <a:rPr lang="en-US" sz="1500" kern="1200" dirty="0"/>
            <a:t> </a:t>
          </a:r>
          <a:r>
            <a:rPr lang="en-US" sz="1500" kern="1200" dirty="0" err="1"/>
            <a:t>микробтардың</a:t>
          </a:r>
          <a:r>
            <a:rPr lang="en-US" sz="1500" kern="1200" dirty="0"/>
            <a:t> </a:t>
          </a:r>
          <a:r>
            <a:rPr lang="en-US" sz="1500" kern="1200" dirty="0" err="1"/>
            <a:t>әрекетіне</a:t>
          </a:r>
          <a:r>
            <a:rPr lang="en-US" sz="1500" kern="1200" dirty="0"/>
            <a:t> </a:t>
          </a:r>
          <a:r>
            <a:rPr lang="en-US" sz="1500" kern="1200" dirty="0" err="1"/>
            <a:t>қарсы</a:t>
          </a:r>
          <a:r>
            <a:rPr lang="en-US" sz="1500" kern="1200" dirty="0"/>
            <a:t> </a:t>
          </a:r>
          <a:r>
            <a:rPr lang="en-US" sz="1500" kern="1200" dirty="0" err="1"/>
            <a:t>реакцияның</a:t>
          </a:r>
          <a:r>
            <a:rPr lang="en-US" sz="1500" kern="1200" dirty="0"/>
            <a:t> </a:t>
          </a:r>
          <a:r>
            <a:rPr lang="en-US" sz="1500" kern="1200" dirty="0" err="1"/>
            <a:t>салдарынан</a:t>
          </a:r>
          <a:r>
            <a:rPr lang="en-US" sz="1500" kern="1200" dirty="0"/>
            <a:t> </a:t>
          </a:r>
          <a:r>
            <a:rPr lang="en-US" sz="1500" kern="1200" dirty="0" err="1"/>
            <a:t>дамид</a:t>
          </a:r>
          <a:r>
            <a:rPr lang="kk-KZ" sz="1500" kern="1200" dirty="0"/>
            <a:t>ы, </a:t>
          </a:r>
          <a:r>
            <a:rPr lang="en-US" sz="1500" kern="1200" dirty="0" err="1"/>
            <a:t>табиғи</a:t>
          </a:r>
          <a:r>
            <a:rPr lang="en-US" sz="1500" kern="1200" dirty="0"/>
            <a:t> және жасанды </a:t>
          </a:r>
          <a:r>
            <a:rPr lang="en-US" sz="1500" kern="1200" dirty="0" err="1"/>
            <a:t>болу</a:t>
          </a:r>
          <a:r>
            <a:rPr lang="en-US" sz="1500" kern="1200" dirty="0"/>
            <a:t> </a:t>
          </a:r>
          <a:r>
            <a:rPr lang="en-US" sz="1500" kern="1200" dirty="0" err="1"/>
            <a:t>мүмкін</a:t>
          </a:r>
          <a:r>
            <a:rPr lang="en-US" sz="1500" kern="1200" dirty="0"/>
            <a:t>. </a:t>
          </a:r>
        </a:p>
      </dsp:txBody>
      <dsp:txXfrm>
        <a:off x="29236" y="761787"/>
        <a:ext cx="10157244" cy="540421"/>
      </dsp:txXfrm>
    </dsp:sp>
    <dsp:sp modelId="{32156AED-60C3-4143-BD97-73CEEB2CF60D}">
      <dsp:nvSpPr>
        <dsp:cNvPr id="0" name=""/>
        <dsp:cNvSpPr/>
      </dsp:nvSpPr>
      <dsp:spPr>
        <a:xfrm>
          <a:off x="0" y="1374645"/>
          <a:ext cx="10215716" cy="59889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Табиғи активті иммунитет инфекциядан кейін дамиды</a:t>
          </a:r>
        </a:p>
      </dsp:txBody>
      <dsp:txXfrm>
        <a:off x="29236" y="1403881"/>
        <a:ext cx="10157244" cy="540421"/>
      </dsp:txXfrm>
    </dsp:sp>
    <dsp:sp modelId="{B5D38D84-5CF6-437D-8A8F-8D8906CA4672}">
      <dsp:nvSpPr>
        <dsp:cNvPr id="0" name=""/>
        <dsp:cNvSpPr/>
      </dsp:nvSpPr>
      <dsp:spPr>
        <a:xfrm>
          <a:off x="0" y="2016739"/>
          <a:ext cx="10215716" cy="59889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жасанды активті иммунитет – вакцинациядан кейін. </a:t>
          </a:r>
        </a:p>
      </dsp:txBody>
      <dsp:txXfrm>
        <a:off x="29236" y="2045975"/>
        <a:ext cx="10157244" cy="540421"/>
      </dsp:txXfrm>
    </dsp:sp>
    <dsp:sp modelId="{4134CD70-8598-494D-A1FA-460C29F0C2F2}">
      <dsp:nvSpPr>
        <dsp:cNvPr id="0" name=""/>
        <dsp:cNvSpPr/>
      </dsp:nvSpPr>
      <dsp:spPr>
        <a:xfrm>
          <a:off x="0" y="2658833"/>
          <a:ext cx="10215716" cy="59889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err="1"/>
            <a:t>Активті</a:t>
          </a:r>
          <a:r>
            <a:rPr lang="en-US" sz="1500" kern="1200" dirty="0"/>
            <a:t> </a:t>
          </a:r>
          <a:r>
            <a:rPr lang="en-US" sz="1500" kern="1200" dirty="0" err="1"/>
            <a:t>иммунитет</a:t>
          </a:r>
          <a:r>
            <a:rPr lang="en-US" sz="1500" kern="1200" dirty="0"/>
            <a:t> </a:t>
          </a:r>
          <a:r>
            <a:rPr lang="en-US" sz="1500" kern="1200" dirty="0" err="1"/>
            <a:t>ұзақ</a:t>
          </a:r>
          <a:r>
            <a:rPr lang="en-US" sz="1500" kern="1200" dirty="0"/>
            <a:t> </a:t>
          </a:r>
          <a:r>
            <a:rPr lang="en-US" sz="1500" kern="1200" dirty="0" err="1"/>
            <a:t>уақытқа</a:t>
          </a:r>
          <a:r>
            <a:rPr lang="en-US" sz="1500" kern="1200" dirty="0"/>
            <a:t> </a:t>
          </a:r>
          <a:r>
            <a:rPr lang="en-US" sz="1500" kern="1200" dirty="0" err="1"/>
            <a:t>сақта</a:t>
          </a:r>
          <a:r>
            <a:rPr lang="kk-KZ" sz="1500" kern="1200" dirty="0"/>
            <a:t>л</a:t>
          </a:r>
          <a:r>
            <a:rPr lang="en-US" sz="1500" kern="1200" dirty="0" err="1"/>
            <a:t>уы</a:t>
          </a:r>
          <a:r>
            <a:rPr lang="en-US" sz="1500" kern="1200" dirty="0"/>
            <a:t> </a:t>
          </a:r>
          <a:r>
            <a:rPr lang="en-US" sz="1500" kern="1200" dirty="0" err="1"/>
            <a:t>мүмкін</a:t>
          </a:r>
          <a:r>
            <a:rPr lang="en-US" sz="1500" kern="1200" dirty="0"/>
            <a:t>, </a:t>
          </a:r>
          <a:r>
            <a:rPr lang="en-US" sz="1500" kern="1200" dirty="0" err="1"/>
            <a:t>әсіресе</a:t>
          </a:r>
          <a:r>
            <a:rPr lang="en-US" sz="1500" kern="1200" dirty="0"/>
            <a:t> </a:t>
          </a:r>
          <a:r>
            <a:rPr lang="en-US" sz="1500" kern="1200" dirty="0" err="1"/>
            <a:t>инфекциядан</a:t>
          </a:r>
          <a:r>
            <a:rPr lang="en-US" sz="1500" kern="1200" dirty="0"/>
            <a:t> </a:t>
          </a:r>
          <a:r>
            <a:rPr lang="en-US" sz="1500" kern="1200" dirty="0" err="1"/>
            <a:t>кейін</a:t>
          </a:r>
          <a:r>
            <a:rPr lang="en-US" sz="1500" kern="1200" dirty="0"/>
            <a:t> </a:t>
          </a:r>
          <a:r>
            <a:rPr lang="en-US" sz="1500" kern="1200" dirty="0" err="1"/>
            <a:t>дамыйты</a:t>
          </a:r>
          <a:r>
            <a:rPr lang="kk-KZ" sz="1500" kern="1200" dirty="0"/>
            <a:t>н</a:t>
          </a:r>
          <a:r>
            <a:rPr lang="en-US" sz="1500" kern="1200" dirty="0"/>
            <a:t> </a:t>
          </a:r>
          <a:r>
            <a:rPr lang="en-US" sz="1500" kern="1200" dirty="0" err="1"/>
            <a:t>иммунитет</a:t>
          </a:r>
          <a:r>
            <a:rPr lang="en-US" sz="1500" kern="1200" dirty="0"/>
            <a:t> /</a:t>
          </a:r>
          <a:r>
            <a:rPr lang="en-US" sz="1500" kern="1200" dirty="0" err="1"/>
            <a:t>өмір</a:t>
          </a:r>
          <a:r>
            <a:rPr lang="en-US" sz="1500" kern="1200" dirty="0"/>
            <a:t> </a:t>
          </a:r>
          <a:r>
            <a:rPr lang="en-US" sz="1500" kern="1200" dirty="0" err="1"/>
            <a:t>бойы</a:t>
          </a:r>
          <a:r>
            <a:rPr lang="en-US" sz="1500" kern="1200" dirty="0"/>
            <a:t> </a:t>
          </a:r>
          <a:r>
            <a:rPr lang="en-US" sz="1500" kern="1200" dirty="0" err="1"/>
            <a:t>сақта</a:t>
          </a:r>
          <a:r>
            <a:rPr lang="kk-KZ" sz="1500" kern="1200" dirty="0"/>
            <a:t>л</a:t>
          </a:r>
          <a:r>
            <a:rPr lang="en-US" sz="1500" kern="1200" dirty="0" err="1"/>
            <a:t>уы</a:t>
          </a:r>
          <a:r>
            <a:rPr lang="en-US" sz="1500" kern="1200" dirty="0"/>
            <a:t> </a:t>
          </a:r>
          <a:r>
            <a:rPr lang="en-US" sz="1500" kern="1200" dirty="0" err="1"/>
            <a:t>мүмкін</a:t>
          </a:r>
          <a:r>
            <a:rPr lang="en-US" sz="1500" kern="1200" dirty="0"/>
            <a:t>.</a:t>
          </a:r>
        </a:p>
      </dsp:txBody>
      <dsp:txXfrm>
        <a:off x="29236" y="2688069"/>
        <a:ext cx="10157244" cy="540421"/>
      </dsp:txXfrm>
    </dsp:sp>
    <dsp:sp modelId="{E913236C-5595-4F70-A857-60A3E9AC2D8B}">
      <dsp:nvSpPr>
        <dsp:cNvPr id="0" name=""/>
        <dsp:cNvSpPr/>
      </dsp:nvSpPr>
      <dsp:spPr>
        <a:xfrm>
          <a:off x="0" y="3300926"/>
          <a:ext cx="10215716" cy="598893"/>
        </a:xfrm>
        <a:prstGeom prst="roundRect">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b="1" i="1" kern="1200"/>
            <a:t>Пассивті</a:t>
          </a:r>
          <a:r>
            <a:rPr lang="ru-RU" sz="1500" kern="1200"/>
            <a:t> иммунитет дайын антиденелерді енгізу арқылы пайда болады. </a:t>
          </a:r>
          <a:endParaRPr lang="en-US" sz="1500" kern="1200"/>
        </a:p>
      </dsp:txBody>
      <dsp:txXfrm>
        <a:off x="29236" y="3330162"/>
        <a:ext cx="10157244" cy="540421"/>
      </dsp:txXfrm>
    </dsp:sp>
    <dsp:sp modelId="{2F870182-220C-433E-895F-532E4E1ADA45}">
      <dsp:nvSpPr>
        <dsp:cNvPr id="0" name=""/>
        <dsp:cNvSpPr/>
      </dsp:nvSpPr>
      <dsp:spPr>
        <a:xfrm>
          <a:off x="0" y="3943020"/>
          <a:ext cx="10215716" cy="59889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Табиғи пассивті иммунитет анасынан ұрыққа плацента арқылы немесе сүтпен берілген антиденелердің әсерімен түзіледі. </a:t>
          </a:r>
          <a:endParaRPr lang="en-US" sz="1500" kern="1200"/>
        </a:p>
      </dsp:txBody>
      <dsp:txXfrm>
        <a:off x="29236" y="3972256"/>
        <a:ext cx="10157244" cy="540421"/>
      </dsp:txXfrm>
    </dsp:sp>
    <dsp:sp modelId="{66F9746C-BE41-4D6D-AEA2-D7FBD7E57093}">
      <dsp:nvSpPr>
        <dsp:cNvPr id="0" name=""/>
        <dsp:cNvSpPr/>
      </dsp:nvSpPr>
      <dsp:spPr>
        <a:xfrm>
          <a:off x="0" y="4585114"/>
          <a:ext cx="10215716" cy="59889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Жасанды пассивті иммунитет қанның сары суын немесе даяр антилденелері бар глобулиндерді енгізу арқылы пайда болады. </a:t>
          </a:r>
          <a:endParaRPr lang="en-US" sz="1500" kern="1200"/>
        </a:p>
      </dsp:txBody>
      <dsp:txXfrm>
        <a:off x="29236" y="4614350"/>
        <a:ext cx="10157244" cy="540421"/>
      </dsp:txXfrm>
    </dsp:sp>
    <dsp:sp modelId="{761ABBCB-C4F0-401C-8FFB-6A8FF38D4E1B}">
      <dsp:nvSpPr>
        <dsp:cNvPr id="0" name=""/>
        <dsp:cNvSpPr/>
      </dsp:nvSpPr>
      <dsp:spPr>
        <a:xfrm>
          <a:off x="0" y="5227208"/>
          <a:ext cx="10215716" cy="59889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Пассивті иммунитет жылдам болады да бірақ 15-20 күнге дейін сақталады, ол уақытта бөгде антиденелер  организмнен шығарылады.</a:t>
          </a:r>
          <a:endParaRPr lang="en-US" sz="1500" kern="1200"/>
        </a:p>
      </dsp:txBody>
      <dsp:txXfrm>
        <a:off x="29236" y="5256444"/>
        <a:ext cx="10157244" cy="540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74DE3-A5FB-4000-8AED-3C7CD2C6F730}">
      <dsp:nvSpPr>
        <dsp:cNvPr id="0" name=""/>
        <dsp:cNvSpPr/>
      </dsp:nvSpPr>
      <dsp:spPr>
        <a:xfrm>
          <a:off x="3080" y="587032"/>
          <a:ext cx="2444055" cy="146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kern="1200" dirty="0" err="1"/>
            <a:t>Иммундық</a:t>
          </a:r>
          <a:r>
            <a:rPr lang="ru-RU" sz="1000" kern="1200" dirty="0"/>
            <a:t> </a:t>
          </a:r>
          <a:r>
            <a:rPr lang="ru-RU" sz="1000" kern="1200" dirty="0" err="1"/>
            <a:t>жүйенің</a:t>
          </a:r>
          <a:r>
            <a:rPr lang="ru-RU" sz="1000" kern="1200" dirty="0"/>
            <a:t> </a:t>
          </a:r>
          <a:r>
            <a:rPr lang="ru-RU" sz="1000" kern="1200" dirty="0" err="1"/>
            <a:t>молекулалық</a:t>
          </a:r>
          <a:r>
            <a:rPr lang="ru-RU" sz="1000" kern="1200" dirty="0"/>
            <a:t> </a:t>
          </a:r>
          <a:r>
            <a:rPr lang="ru-RU" sz="1000" kern="1200" dirty="0" err="1"/>
            <a:t>негізін</a:t>
          </a:r>
          <a:r>
            <a:rPr lang="ru-RU" sz="1000" kern="1200" dirty="0"/>
            <a:t> </a:t>
          </a:r>
          <a:r>
            <a:rPr lang="ru-RU" sz="1000" kern="1200" dirty="0" err="1"/>
            <a:t>келесі</a:t>
          </a:r>
          <a:r>
            <a:rPr lang="ru-RU" sz="1000" kern="1200" dirty="0"/>
            <a:t> </a:t>
          </a:r>
          <a:r>
            <a:rPr lang="ru-RU" sz="1000" kern="1200" dirty="0" err="1"/>
            <a:t>макромолекулалық</a:t>
          </a:r>
          <a:r>
            <a:rPr lang="ru-RU" sz="1000" kern="1200" dirty="0"/>
            <a:t> </a:t>
          </a:r>
          <a:r>
            <a:rPr lang="ru-RU" sz="1000" kern="1200" dirty="0" err="1"/>
            <a:t>топтар</a:t>
          </a:r>
          <a:r>
            <a:rPr lang="ru-RU" sz="1000" kern="1200" dirty="0"/>
            <a:t> </a:t>
          </a:r>
          <a:r>
            <a:rPr lang="ru-RU" sz="1000" kern="1200" dirty="0" err="1"/>
            <a:t>құрайды</a:t>
          </a:r>
          <a:r>
            <a:rPr lang="ru-RU" sz="1000" kern="1200" dirty="0"/>
            <a:t>: 1. В-</a:t>
          </a:r>
          <a:r>
            <a:rPr lang="ru-RU" sz="1000" kern="1200" dirty="0" err="1"/>
            <a:t>лимфоциттер</a:t>
          </a:r>
          <a:r>
            <a:rPr lang="ru-RU" sz="1000" kern="1200" dirty="0"/>
            <a:t> </a:t>
          </a:r>
          <a:r>
            <a:rPr lang="ru-RU" sz="1000" kern="1200" dirty="0" err="1"/>
            <a:t>түзетін</a:t>
          </a:r>
          <a:r>
            <a:rPr lang="ru-RU" sz="1000" kern="1200" dirty="0"/>
            <a:t> </a:t>
          </a:r>
          <a:r>
            <a:rPr lang="ru-RU" sz="1000" kern="1200" dirty="0" err="1"/>
            <a:t>иммуноглобулиндер</a:t>
          </a:r>
          <a:r>
            <a:rPr lang="ru-RU" sz="1000" kern="1200" dirty="0"/>
            <a:t> (</a:t>
          </a:r>
          <a:r>
            <a:rPr lang="en-US" sz="1000" kern="1200" dirty="0"/>
            <a:t>Ig) </a:t>
          </a:r>
          <a:r>
            <a:rPr lang="ru-RU" sz="1000" kern="1200" dirty="0"/>
            <a:t>және </a:t>
          </a:r>
          <a:r>
            <a:rPr lang="ru-RU" sz="1000" kern="1200" dirty="0" err="1"/>
            <a:t>олардың</a:t>
          </a:r>
          <a:r>
            <a:rPr lang="ru-RU" sz="1000" kern="1200" dirty="0"/>
            <a:t> </a:t>
          </a:r>
          <a:r>
            <a:rPr lang="ru-RU" sz="1000" kern="1200" dirty="0" err="1"/>
            <a:t>түзілуін</a:t>
          </a:r>
          <a:r>
            <a:rPr lang="ru-RU" sz="1000" kern="1200" dirty="0"/>
            <a:t> </a:t>
          </a:r>
          <a:r>
            <a:rPr lang="ru-RU" sz="1000" kern="1200" dirty="0" err="1"/>
            <a:t>реттейтін</a:t>
          </a:r>
          <a:r>
            <a:rPr lang="ru-RU" sz="1000" kern="1200" dirty="0"/>
            <a:t> гендер. </a:t>
          </a:r>
          <a:endParaRPr lang="en-US" sz="1000" kern="1200" dirty="0"/>
        </a:p>
      </dsp:txBody>
      <dsp:txXfrm>
        <a:off x="3080" y="587032"/>
        <a:ext cx="2444055" cy="1466433"/>
      </dsp:txXfrm>
    </dsp:sp>
    <dsp:sp modelId="{2538FA20-E8E4-4ACB-B53C-0C637103269C}">
      <dsp:nvSpPr>
        <dsp:cNvPr id="0" name=""/>
        <dsp:cNvSpPr/>
      </dsp:nvSpPr>
      <dsp:spPr>
        <a:xfrm>
          <a:off x="2691541" y="587032"/>
          <a:ext cx="2444055" cy="146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kern="1200" dirty="0"/>
            <a:t>2. </a:t>
          </a:r>
          <a:r>
            <a:rPr lang="ru-RU" sz="1000" kern="1200" dirty="0" err="1"/>
            <a:t>Медиаторлар</a:t>
          </a:r>
          <a:r>
            <a:rPr lang="ru-RU" sz="1000" kern="1200" dirty="0"/>
            <a:t> </a:t>
          </a:r>
          <a:r>
            <a:rPr lang="ru-RU" sz="1000" kern="1200" dirty="0" err="1"/>
            <a:t>көмегімен</a:t>
          </a:r>
          <a:r>
            <a:rPr lang="ru-RU" sz="1000" kern="1200" dirty="0"/>
            <a:t> </a:t>
          </a:r>
          <a:r>
            <a:rPr lang="ru-RU" sz="1000" kern="1200" dirty="0" err="1"/>
            <a:t>иммунды</a:t>
          </a:r>
          <a:r>
            <a:rPr lang="ru-RU" sz="1000" kern="1200" dirty="0"/>
            <a:t> </a:t>
          </a:r>
          <a:r>
            <a:rPr lang="ru-RU" sz="1000" kern="1200" dirty="0" err="1"/>
            <a:t>хабарлы</a:t>
          </a:r>
          <a:r>
            <a:rPr lang="ru-RU" sz="1000" kern="1200" dirty="0"/>
            <a:t> </a:t>
          </a:r>
          <a:r>
            <a:rPr lang="ru-RU" sz="1000" kern="1200" dirty="0" err="1"/>
            <a:t>жасушалар</a:t>
          </a:r>
          <a:r>
            <a:rPr lang="ru-RU" sz="1000" kern="1200" dirty="0"/>
            <a:t> </a:t>
          </a:r>
          <a:r>
            <a:rPr lang="ru-RU" sz="1000" kern="1200" dirty="0" err="1"/>
            <a:t>иммундық</a:t>
          </a:r>
          <a:r>
            <a:rPr lang="ru-RU" sz="1000" kern="1200" dirty="0"/>
            <a:t> </a:t>
          </a:r>
          <a:r>
            <a:rPr lang="ru-RU" sz="1000" kern="1200" dirty="0" err="1"/>
            <a:t>жауаптың</a:t>
          </a:r>
          <a:r>
            <a:rPr lang="ru-RU" sz="1000" kern="1200" dirty="0"/>
            <a:t> </a:t>
          </a:r>
          <a:r>
            <a:rPr lang="ru-RU" sz="1000" kern="1200" dirty="0" err="1"/>
            <a:t>қалыптасуына</a:t>
          </a:r>
          <a:r>
            <a:rPr lang="ru-RU" sz="1000" kern="1200" dirty="0"/>
            <a:t>, </a:t>
          </a:r>
          <a:r>
            <a:rPr lang="ru-RU" sz="1000" kern="1200" dirty="0" err="1"/>
            <a:t>реттелуіне</a:t>
          </a:r>
          <a:r>
            <a:rPr lang="ru-RU" sz="1000" kern="1200" dirty="0"/>
            <a:t> және </a:t>
          </a:r>
          <a:r>
            <a:rPr lang="ru-RU" sz="1000" kern="1200" dirty="0" err="1"/>
            <a:t>жүзеге</a:t>
          </a:r>
          <a:r>
            <a:rPr lang="ru-RU" sz="1000" kern="1200" dirty="0"/>
            <a:t> </a:t>
          </a:r>
          <a:r>
            <a:rPr lang="ru-RU" sz="1000" kern="1200" dirty="0" err="1"/>
            <a:t>асуына</a:t>
          </a:r>
          <a:r>
            <a:rPr lang="ru-RU" sz="1000" kern="1200" dirty="0"/>
            <a:t> </a:t>
          </a:r>
          <a:r>
            <a:rPr lang="ru-RU" sz="1000" kern="1200" dirty="0" err="1"/>
            <a:t>қатысады</a:t>
          </a:r>
          <a:r>
            <a:rPr lang="ru-RU" sz="1000" kern="1200" dirty="0"/>
            <a:t>. </a:t>
          </a:r>
          <a:r>
            <a:rPr lang="ru-RU" sz="1000" kern="1200" dirty="0" err="1"/>
            <a:t>Бұл</a:t>
          </a:r>
          <a:r>
            <a:rPr lang="ru-RU" sz="1000" kern="1200" dirty="0"/>
            <a:t> </a:t>
          </a:r>
          <a:r>
            <a:rPr lang="ru-RU" sz="1000" kern="1200" dirty="0" err="1"/>
            <a:t>медиаторларды</a:t>
          </a:r>
          <a:r>
            <a:rPr lang="ru-RU" sz="1000" kern="1200" dirty="0"/>
            <a:t> </a:t>
          </a:r>
          <a:r>
            <a:rPr lang="ru-RU" sz="1000" kern="1200" dirty="0" err="1"/>
            <a:t>цитокиндер</a:t>
          </a:r>
          <a:r>
            <a:rPr lang="ru-RU" sz="1000" kern="1200" dirty="0"/>
            <a:t> </a:t>
          </a:r>
          <a:r>
            <a:rPr lang="ru-RU" sz="1000" kern="1200" dirty="0" err="1"/>
            <a:t>деп</a:t>
          </a:r>
          <a:r>
            <a:rPr lang="ru-RU" sz="1000" kern="1200" dirty="0"/>
            <a:t> </a:t>
          </a:r>
          <a:r>
            <a:rPr lang="ru-RU" sz="1000" kern="1200" dirty="0" err="1"/>
            <a:t>атайды</a:t>
          </a:r>
          <a:r>
            <a:rPr lang="ru-RU" sz="1000" kern="1200" dirty="0"/>
            <a:t>.</a:t>
          </a:r>
          <a:endParaRPr lang="en-US" sz="1000" kern="1200" dirty="0"/>
        </a:p>
      </dsp:txBody>
      <dsp:txXfrm>
        <a:off x="2691541" y="587032"/>
        <a:ext cx="2444055" cy="1466433"/>
      </dsp:txXfrm>
    </dsp:sp>
    <dsp:sp modelId="{6055478E-8B12-4A44-841E-2D8FE5554263}">
      <dsp:nvSpPr>
        <dsp:cNvPr id="0" name=""/>
        <dsp:cNvSpPr/>
      </dsp:nvSpPr>
      <dsp:spPr>
        <a:xfrm>
          <a:off x="5380002" y="587032"/>
          <a:ext cx="2444055" cy="146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kern="1200"/>
            <a:t>3. Нег</a:t>
          </a:r>
          <a:r>
            <a:rPr lang="en-US" sz="1000" kern="1200"/>
            <a:t>i</a:t>
          </a:r>
          <a:r>
            <a:rPr lang="ru-RU" sz="1000" kern="1200"/>
            <a:t>зг</a:t>
          </a:r>
          <a:r>
            <a:rPr lang="en-US" sz="1000" kern="1200"/>
            <a:t>i </a:t>
          </a:r>
          <a:r>
            <a:rPr lang="ru-RU" sz="1000" kern="1200"/>
            <a:t>гистосәйкест</a:t>
          </a:r>
          <a:r>
            <a:rPr lang="en-US" sz="1000" kern="1200"/>
            <a:t>i</a:t>
          </a:r>
          <a:r>
            <a:rPr lang="ru-RU" sz="1000" kern="1200"/>
            <a:t>к кешендерінің гендер</a:t>
          </a:r>
          <a:r>
            <a:rPr lang="en-US" sz="1000" kern="1200"/>
            <a:t>i (Major Histocompatibility Complex – MHC-</a:t>
          </a:r>
          <a:r>
            <a:rPr lang="ru-RU" sz="1000" kern="1200"/>
            <a:t>кешені, немесе адамдағы </a:t>
          </a:r>
          <a:r>
            <a:rPr lang="en-US" sz="1000" kern="1200"/>
            <a:t>HLA </a:t>
          </a:r>
          <a:r>
            <a:rPr lang="ru-RU" sz="1000" kern="1200"/>
            <a:t>кешен</a:t>
          </a:r>
          <a:r>
            <a:rPr lang="en-US" sz="1000" kern="1200"/>
            <a:t>i - Human Leukocyte Antigens).</a:t>
          </a:r>
        </a:p>
      </dsp:txBody>
      <dsp:txXfrm>
        <a:off x="5380002" y="587032"/>
        <a:ext cx="2444055" cy="1466433"/>
      </dsp:txXfrm>
    </dsp:sp>
    <dsp:sp modelId="{15C52FE6-D390-4C9F-9E8E-E1FC37900191}">
      <dsp:nvSpPr>
        <dsp:cNvPr id="0" name=""/>
        <dsp:cNvSpPr/>
      </dsp:nvSpPr>
      <dsp:spPr>
        <a:xfrm>
          <a:off x="8068463" y="587032"/>
          <a:ext cx="2444055" cy="146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kern="1200"/>
            <a:t>4. Саралау кластерлер</a:t>
          </a:r>
          <a:r>
            <a:rPr lang="en-US" sz="1000" kern="1200"/>
            <a:t>i (</a:t>
          </a:r>
          <a:r>
            <a:rPr lang="ru-RU" sz="1000" kern="1200"/>
            <a:t>С</a:t>
          </a:r>
          <a:r>
            <a:rPr lang="en-US" sz="1000" kern="1200"/>
            <a:t>D </a:t>
          </a:r>
          <a:r>
            <a:rPr lang="ru-RU" sz="1000" kern="1200"/>
            <a:t>ағыл. </a:t>
          </a:r>
          <a:r>
            <a:rPr lang="en-US" sz="1000" kern="1200"/>
            <a:t>Claster Designation) </a:t>
          </a:r>
          <a:r>
            <a:rPr lang="ru-RU" sz="1000" kern="1200"/>
            <a:t>лимфоциттер субпопуляциясының беткейл</a:t>
          </a:r>
          <a:r>
            <a:rPr lang="en-US" sz="1000" kern="1200"/>
            <a:t>i</a:t>
          </a:r>
          <a:r>
            <a:rPr lang="ru-RU" sz="1000" kern="1200"/>
            <a:t>к маркерл</a:t>
          </a:r>
          <a:r>
            <a:rPr lang="en-US" sz="1000" kern="1200"/>
            <a:t>i </a:t>
          </a:r>
          <a:r>
            <a:rPr lang="ru-RU" sz="1000" kern="1200"/>
            <a:t>нәруыздарының белг</a:t>
          </a:r>
          <a:r>
            <a:rPr lang="en-US" sz="1000" kern="1200"/>
            <a:t>i</a:t>
          </a:r>
          <a:r>
            <a:rPr lang="ru-RU" sz="1000" kern="1200"/>
            <a:t>лену</a:t>
          </a:r>
          <a:r>
            <a:rPr lang="en-US" sz="1000" kern="1200"/>
            <a:t>i </a:t>
          </a:r>
          <a:r>
            <a:rPr lang="ru-RU" sz="1000" kern="1200"/>
            <a:t>үш</a:t>
          </a:r>
          <a:r>
            <a:rPr lang="en-US" sz="1000" kern="1200"/>
            <a:t>i</a:t>
          </a:r>
          <a:r>
            <a:rPr lang="ru-RU" sz="1000" kern="1200"/>
            <a:t>н қолданылады, олар жасушалардың әртүрл</a:t>
          </a:r>
          <a:r>
            <a:rPr lang="en-US" sz="1000" kern="1200"/>
            <a:t>i </a:t>
          </a:r>
          <a:r>
            <a:rPr lang="ru-RU" sz="1000" kern="1200"/>
            <a:t>даму кезеңдер</a:t>
          </a:r>
          <a:r>
            <a:rPr lang="en-US" sz="1000" kern="1200"/>
            <a:t>i</a:t>
          </a:r>
          <a:r>
            <a:rPr lang="ru-RU" sz="1000" kern="1200"/>
            <a:t>не және функционалдық субпопуляцияларына (</a:t>
          </a:r>
          <a:r>
            <a:rPr lang="en-US" sz="1000" kern="1200"/>
            <a:t>CD2, CD3, CD4, CD8, CD5, CD16, CD19, CD72 </a:t>
          </a:r>
          <a:r>
            <a:rPr lang="ru-RU" sz="1000" kern="1200"/>
            <a:t>және т.б.) тән. </a:t>
          </a:r>
          <a:endParaRPr lang="en-US" sz="1000" kern="1200"/>
        </a:p>
      </dsp:txBody>
      <dsp:txXfrm>
        <a:off x="8068463" y="587032"/>
        <a:ext cx="2444055" cy="1466433"/>
      </dsp:txXfrm>
    </dsp:sp>
    <dsp:sp modelId="{8905A28C-DCD4-4041-8309-D8E2EB197D64}">
      <dsp:nvSpPr>
        <dsp:cNvPr id="0" name=""/>
        <dsp:cNvSpPr/>
      </dsp:nvSpPr>
      <dsp:spPr>
        <a:xfrm>
          <a:off x="1347311" y="2297871"/>
          <a:ext cx="2444055" cy="146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kern="1200"/>
            <a:t>5. Адгезия молекулалары көптеген жасушалардың бет</a:t>
          </a:r>
          <a:r>
            <a:rPr lang="en-US" sz="1000" kern="1200"/>
            <a:t>i</a:t>
          </a:r>
          <a:r>
            <a:rPr lang="ru-RU" sz="1000" kern="1200"/>
            <a:t>нде орналасқан. </a:t>
          </a:r>
          <a:endParaRPr lang="en-US" sz="1000" kern="1200"/>
        </a:p>
      </dsp:txBody>
      <dsp:txXfrm>
        <a:off x="1347311" y="2297871"/>
        <a:ext cx="2444055" cy="1466433"/>
      </dsp:txXfrm>
    </dsp:sp>
    <dsp:sp modelId="{0F153A82-EA2B-4537-B5D5-8F90616D332C}">
      <dsp:nvSpPr>
        <dsp:cNvPr id="0" name=""/>
        <dsp:cNvSpPr/>
      </dsp:nvSpPr>
      <dsp:spPr>
        <a:xfrm>
          <a:off x="4035772" y="2297871"/>
          <a:ext cx="2444055" cy="146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kern="1200"/>
            <a:t>6. Лимфоциттерд</a:t>
          </a:r>
          <a:r>
            <a:rPr lang="en-US" sz="1000" kern="1200"/>
            <a:t>i</a:t>
          </a:r>
          <a:r>
            <a:rPr lang="ru-RU" sz="1000" kern="1200"/>
            <a:t>ң антигенді танушы рецепторлары</a:t>
          </a:r>
          <a:endParaRPr lang="en-US" sz="1000" kern="1200"/>
        </a:p>
      </dsp:txBody>
      <dsp:txXfrm>
        <a:off x="4035772" y="2297871"/>
        <a:ext cx="2444055" cy="1466433"/>
      </dsp:txXfrm>
    </dsp:sp>
    <dsp:sp modelId="{0D8DB2F6-C0B8-4F13-805A-5B818E42FBA6}">
      <dsp:nvSpPr>
        <dsp:cNvPr id="0" name=""/>
        <dsp:cNvSpPr/>
      </dsp:nvSpPr>
      <dsp:spPr>
        <a:xfrm>
          <a:off x="6724233" y="2297871"/>
          <a:ext cx="2444055" cy="146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kern="1200"/>
            <a:t>7. Тимус гормондары – тимус құрылымының эпителий жасушаларымен түз</a:t>
          </a:r>
          <a:r>
            <a:rPr lang="en-US" sz="1000" kern="1200"/>
            <a:t>i</a:t>
          </a:r>
          <a:r>
            <a:rPr lang="ru-RU" sz="1000" kern="1200"/>
            <a:t>лет</a:t>
          </a:r>
          <a:r>
            <a:rPr lang="en-US" sz="1000" kern="1200"/>
            <a:t>i</a:t>
          </a:r>
          <a:r>
            <a:rPr lang="ru-RU" sz="1000" kern="1200"/>
            <a:t>н (нег</a:t>
          </a:r>
          <a:r>
            <a:rPr lang="en-US" sz="1000" kern="1200"/>
            <a:t>i</a:t>
          </a:r>
          <a:r>
            <a:rPr lang="ru-RU" sz="1000" kern="1200"/>
            <a:t>з</a:t>
          </a:r>
          <a:r>
            <a:rPr lang="en-US" sz="1000" kern="1200"/>
            <a:t>i</a:t>
          </a:r>
          <a:r>
            <a:rPr lang="ru-RU" sz="1000" kern="1200"/>
            <a:t>нен субкапсулалық және медуллярлық аймақтарда) төменг</a:t>
          </a:r>
          <a:r>
            <a:rPr lang="en-US" sz="1000" kern="1200"/>
            <a:t>i </a:t>
          </a:r>
          <a:r>
            <a:rPr lang="ru-RU" sz="1000" kern="1200"/>
            <a:t>молекулалық пептидтер. </a:t>
          </a:r>
          <a:endParaRPr lang="en-US" sz="1000" kern="1200"/>
        </a:p>
      </dsp:txBody>
      <dsp:txXfrm>
        <a:off x="672423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9F013-AFF0-44F2-B255-7FC3F9A99A9E}" type="datetimeFigureOut">
              <a:rPr lang="ru-KZ" smtClean="0"/>
              <a:t>07.11.2024</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82B04-BA2A-44CE-A9A8-6BBC7BD4BD25}" type="slidenum">
              <a:rPr lang="ru-KZ" smtClean="0"/>
              <a:t>‹#›</a:t>
            </a:fld>
            <a:endParaRPr lang="ru-KZ"/>
          </a:p>
        </p:txBody>
      </p:sp>
    </p:spTree>
    <p:extLst>
      <p:ext uri="{BB962C8B-B14F-4D97-AF65-F5344CB8AC3E}">
        <p14:creationId xmlns:p14="http://schemas.microsoft.com/office/powerpoint/2010/main" val="313662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B393991-DC82-128F-3880-C0C495DF6E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A0D5CF96-7C3B-49CB-A55C-30E6F13A7A2E}" type="slidenum">
              <a:rPr lang="ru-RU" altLang="ru-RU"/>
              <a:pPr/>
              <a:t>17</a:t>
            </a:fld>
            <a:endParaRPr lang="ru-RU" altLang="ru-RU"/>
          </a:p>
        </p:txBody>
      </p:sp>
      <p:sp>
        <p:nvSpPr>
          <p:cNvPr id="37891" name="Rectangle 2">
            <a:extLst>
              <a:ext uri="{FF2B5EF4-FFF2-40B4-BE49-F238E27FC236}">
                <a16:creationId xmlns:a16="http://schemas.microsoft.com/office/drawing/2014/main" id="{752B81F9-7BEB-31BC-D979-8AA73F519D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534FDBB9-5221-828A-3FC6-56030D4A77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1D647C6-10BF-2BA8-4300-431A0BDAB9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36DCA0AC-A80F-4C01-A7E5-2E64CBCE7A59}" type="slidenum">
              <a:rPr lang="ru-RU" altLang="ru-RU"/>
              <a:pPr/>
              <a:t>19</a:t>
            </a:fld>
            <a:endParaRPr lang="ru-RU" altLang="ru-RU"/>
          </a:p>
        </p:txBody>
      </p:sp>
      <p:sp>
        <p:nvSpPr>
          <p:cNvPr id="39939" name="Rectangle 2">
            <a:extLst>
              <a:ext uri="{FF2B5EF4-FFF2-40B4-BE49-F238E27FC236}">
                <a16:creationId xmlns:a16="http://schemas.microsoft.com/office/drawing/2014/main" id="{42A3ADEA-5204-8CD6-C1F1-8DE8A53A59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EB77C93A-D18A-9DC7-42CA-3A3F9E5770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3361F92-7508-9F8A-8651-5B8111C2A8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25BBCFCE-0F95-487A-922D-C1957CBFB163}" type="slidenum">
              <a:rPr lang="ru-RU" altLang="ru-RU"/>
              <a:pPr/>
              <a:t>20</a:t>
            </a:fld>
            <a:endParaRPr lang="ru-RU" altLang="ru-RU"/>
          </a:p>
        </p:txBody>
      </p:sp>
      <p:sp>
        <p:nvSpPr>
          <p:cNvPr id="41987" name="Rectangle 2">
            <a:extLst>
              <a:ext uri="{FF2B5EF4-FFF2-40B4-BE49-F238E27FC236}">
                <a16:creationId xmlns:a16="http://schemas.microsoft.com/office/drawing/2014/main" id="{4A20C69C-975A-DE8C-8751-B906F9B017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43EF4BB2-482B-F6B4-984D-D7E0E65C85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56D82B04-BA2A-44CE-A9A8-6BBC7BD4BD25}" type="slidenum">
              <a:rPr lang="ru-KZ" smtClean="0"/>
              <a:t>23</a:t>
            </a:fld>
            <a:endParaRPr lang="ru-KZ"/>
          </a:p>
        </p:txBody>
      </p:sp>
    </p:spTree>
    <p:extLst>
      <p:ext uri="{BB962C8B-B14F-4D97-AF65-F5344CB8AC3E}">
        <p14:creationId xmlns:p14="http://schemas.microsoft.com/office/powerpoint/2010/main" val="331235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166149-FEA6-2C94-3818-0700C0151D2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3756FAC8-7E72-CF82-8D20-1A9438DC8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0967BF1E-B102-68B6-A6CA-393CE7747271}"/>
              </a:ext>
            </a:extLst>
          </p:cNvPr>
          <p:cNvSpPr>
            <a:spLocks noGrp="1"/>
          </p:cNvSpPr>
          <p:nvPr>
            <p:ph type="dt" sz="half" idx="10"/>
          </p:nvPr>
        </p:nvSpPr>
        <p:spPr/>
        <p:txBody>
          <a:bodyPr/>
          <a:lstStyle/>
          <a:p>
            <a:fld id="{F3E32447-7DC2-48EC-82E1-5F25184840CE}" type="datetimeFigureOut">
              <a:rPr lang="ru-KZ" smtClean="0"/>
              <a:t>07.11.2024</a:t>
            </a:fld>
            <a:endParaRPr lang="ru-KZ"/>
          </a:p>
        </p:txBody>
      </p:sp>
      <p:sp>
        <p:nvSpPr>
          <p:cNvPr id="5" name="Нижний колонтитул 4">
            <a:extLst>
              <a:ext uri="{FF2B5EF4-FFF2-40B4-BE49-F238E27FC236}">
                <a16:creationId xmlns:a16="http://schemas.microsoft.com/office/drawing/2014/main" id="{5EE345BF-09A0-1D24-A583-0D92A52540DA}"/>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DE97087-C758-BBFE-D2A2-1B8163334CFA}"/>
              </a:ext>
            </a:extLst>
          </p:cNvPr>
          <p:cNvSpPr>
            <a:spLocks noGrp="1"/>
          </p:cNvSpPr>
          <p:nvPr>
            <p:ph type="sldNum" sz="quarter" idx="12"/>
          </p:nvPr>
        </p:nvSpPr>
        <p:spPr/>
        <p:txBody>
          <a:bodyPr/>
          <a:lstStyle/>
          <a:p>
            <a:fld id="{3378DA34-6CDB-4360-B6AD-1E32F9B8367D}" type="slidenum">
              <a:rPr lang="ru-KZ" smtClean="0"/>
              <a:t>‹#›</a:t>
            </a:fld>
            <a:endParaRPr lang="ru-KZ"/>
          </a:p>
        </p:txBody>
      </p:sp>
    </p:spTree>
    <p:extLst>
      <p:ext uri="{BB962C8B-B14F-4D97-AF65-F5344CB8AC3E}">
        <p14:creationId xmlns:p14="http://schemas.microsoft.com/office/powerpoint/2010/main" val="28019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5EE23B-74EF-36A3-F43C-51B75A6B4A84}"/>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A3527718-9F6B-5362-D554-95564AEC0EA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E65691D3-5AEF-83B0-93CC-7577EED4265D}"/>
              </a:ext>
            </a:extLst>
          </p:cNvPr>
          <p:cNvSpPr>
            <a:spLocks noGrp="1"/>
          </p:cNvSpPr>
          <p:nvPr>
            <p:ph type="dt" sz="half" idx="10"/>
          </p:nvPr>
        </p:nvSpPr>
        <p:spPr/>
        <p:txBody>
          <a:bodyPr/>
          <a:lstStyle/>
          <a:p>
            <a:fld id="{F3E32447-7DC2-48EC-82E1-5F25184840CE}" type="datetimeFigureOut">
              <a:rPr lang="ru-KZ" smtClean="0"/>
              <a:t>07.11.2024</a:t>
            </a:fld>
            <a:endParaRPr lang="ru-KZ"/>
          </a:p>
        </p:txBody>
      </p:sp>
      <p:sp>
        <p:nvSpPr>
          <p:cNvPr id="5" name="Нижний колонтитул 4">
            <a:extLst>
              <a:ext uri="{FF2B5EF4-FFF2-40B4-BE49-F238E27FC236}">
                <a16:creationId xmlns:a16="http://schemas.microsoft.com/office/drawing/2014/main" id="{E4D7C224-B77F-9CAA-B06E-377177C4263A}"/>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C3196C10-F87A-B81C-81DE-C2F1B32EC77B}"/>
              </a:ext>
            </a:extLst>
          </p:cNvPr>
          <p:cNvSpPr>
            <a:spLocks noGrp="1"/>
          </p:cNvSpPr>
          <p:nvPr>
            <p:ph type="sldNum" sz="quarter" idx="12"/>
          </p:nvPr>
        </p:nvSpPr>
        <p:spPr/>
        <p:txBody>
          <a:bodyPr/>
          <a:lstStyle/>
          <a:p>
            <a:fld id="{3378DA34-6CDB-4360-B6AD-1E32F9B8367D}" type="slidenum">
              <a:rPr lang="ru-KZ" smtClean="0"/>
              <a:t>‹#›</a:t>
            </a:fld>
            <a:endParaRPr lang="ru-KZ"/>
          </a:p>
        </p:txBody>
      </p:sp>
    </p:spTree>
    <p:extLst>
      <p:ext uri="{BB962C8B-B14F-4D97-AF65-F5344CB8AC3E}">
        <p14:creationId xmlns:p14="http://schemas.microsoft.com/office/powerpoint/2010/main" val="321290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1CA5DBB-48E4-95BA-9EA5-0E977258E484}"/>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5B949A42-9A7C-3898-6533-B1A91444199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FEF5D5CC-5FED-0CAF-402F-8468FD18DD45}"/>
              </a:ext>
            </a:extLst>
          </p:cNvPr>
          <p:cNvSpPr>
            <a:spLocks noGrp="1"/>
          </p:cNvSpPr>
          <p:nvPr>
            <p:ph type="dt" sz="half" idx="10"/>
          </p:nvPr>
        </p:nvSpPr>
        <p:spPr/>
        <p:txBody>
          <a:bodyPr/>
          <a:lstStyle/>
          <a:p>
            <a:fld id="{F3E32447-7DC2-48EC-82E1-5F25184840CE}" type="datetimeFigureOut">
              <a:rPr lang="ru-KZ" smtClean="0"/>
              <a:t>07.11.2024</a:t>
            </a:fld>
            <a:endParaRPr lang="ru-KZ"/>
          </a:p>
        </p:txBody>
      </p:sp>
      <p:sp>
        <p:nvSpPr>
          <p:cNvPr id="5" name="Нижний колонтитул 4">
            <a:extLst>
              <a:ext uri="{FF2B5EF4-FFF2-40B4-BE49-F238E27FC236}">
                <a16:creationId xmlns:a16="http://schemas.microsoft.com/office/drawing/2014/main" id="{F00C68B7-8672-4189-1964-2750C6311F76}"/>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26010B2-BA3F-2D93-F1B6-490A32128B2F}"/>
              </a:ext>
            </a:extLst>
          </p:cNvPr>
          <p:cNvSpPr>
            <a:spLocks noGrp="1"/>
          </p:cNvSpPr>
          <p:nvPr>
            <p:ph type="sldNum" sz="quarter" idx="12"/>
          </p:nvPr>
        </p:nvSpPr>
        <p:spPr/>
        <p:txBody>
          <a:bodyPr/>
          <a:lstStyle/>
          <a:p>
            <a:fld id="{3378DA34-6CDB-4360-B6AD-1E32F9B8367D}" type="slidenum">
              <a:rPr lang="ru-KZ" smtClean="0"/>
              <a:t>‹#›</a:t>
            </a:fld>
            <a:endParaRPr lang="ru-KZ"/>
          </a:p>
        </p:txBody>
      </p:sp>
    </p:spTree>
    <p:extLst>
      <p:ext uri="{BB962C8B-B14F-4D97-AF65-F5344CB8AC3E}">
        <p14:creationId xmlns:p14="http://schemas.microsoft.com/office/powerpoint/2010/main" val="1983869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4"/>
            <a:ext cx="10972800" cy="1139825"/>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6">
            <a:extLst>
              <a:ext uri="{FF2B5EF4-FFF2-40B4-BE49-F238E27FC236}">
                <a16:creationId xmlns:a16="http://schemas.microsoft.com/office/drawing/2014/main" id="{A54758C2-3423-BA0F-FA74-DB92A6103C60}"/>
              </a:ext>
            </a:extLst>
          </p:cNvPr>
          <p:cNvSpPr>
            <a:spLocks noGrp="1" noChangeArrowheads="1"/>
          </p:cNvSpPr>
          <p:nvPr>
            <p:ph type="ftr" sz="quarter" idx="10"/>
          </p:nvPr>
        </p:nvSpPr>
        <p:spPr>
          <a:ln/>
        </p:spPr>
        <p:txBody>
          <a:bodyPr/>
          <a:lstStyle>
            <a:lvl1pPr>
              <a:defRPr/>
            </a:lvl1pPr>
          </a:lstStyle>
          <a:p>
            <a:pPr>
              <a:defRPr/>
            </a:pPr>
            <a:endParaRPr lang="ru-RU"/>
          </a:p>
        </p:txBody>
      </p:sp>
      <p:sp>
        <p:nvSpPr>
          <p:cNvPr id="6" name="Rectangle 27">
            <a:extLst>
              <a:ext uri="{FF2B5EF4-FFF2-40B4-BE49-F238E27FC236}">
                <a16:creationId xmlns:a16="http://schemas.microsoft.com/office/drawing/2014/main" id="{F35412B0-40FA-00B4-B68B-95F3C63BEBBA}"/>
              </a:ext>
            </a:extLst>
          </p:cNvPr>
          <p:cNvSpPr>
            <a:spLocks noGrp="1" noChangeArrowheads="1"/>
          </p:cNvSpPr>
          <p:nvPr>
            <p:ph type="sldNum" sz="quarter" idx="11"/>
          </p:nvPr>
        </p:nvSpPr>
        <p:spPr>
          <a:ln/>
        </p:spPr>
        <p:txBody>
          <a:bodyPr/>
          <a:lstStyle>
            <a:lvl1pPr>
              <a:defRPr/>
            </a:lvl1pPr>
          </a:lstStyle>
          <a:p>
            <a:pPr>
              <a:defRPr/>
            </a:pPr>
            <a:fld id="{A72353B3-6CA6-445D-88E2-1AC95A493659}" type="slidenum">
              <a:rPr lang="ru-RU" altLang="ru-KZ"/>
              <a:pPr>
                <a:defRPr/>
              </a:pPr>
              <a:t>‹#›</a:t>
            </a:fld>
            <a:endParaRPr lang="ru-RU" altLang="ru-KZ"/>
          </a:p>
        </p:txBody>
      </p:sp>
      <p:sp>
        <p:nvSpPr>
          <p:cNvPr id="7" name="Rectangle 28">
            <a:extLst>
              <a:ext uri="{FF2B5EF4-FFF2-40B4-BE49-F238E27FC236}">
                <a16:creationId xmlns:a16="http://schemas.microsoft.com/office/drawing/2014/main" id="{A05F879C-9625-40F6-A57F-64936739646B}"/>
              </a:ext>
            </a:extLst>
          </p:cNvPr>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80968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153BD0-970F-E306-8C06-AC7B7DFD1418}"/>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E78B421E-2D3D-2F92-3356-F68B7C8C6EE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2FE2F64F-1877-611E-E390-026547D9D929}"/>
              </a:ext>
            </a:extLst>
          </p:cNvPr>
          <p:cNvSpPr>
            <a:spLocks noGrp="1"/>
          </p:cNvSpPr>
          <p:nvPr>
            <p:ph type="dt" sz="half" idx="10"/>
          </p:nvPr>
        </p:nvSpPr>
        <p:spPr/>
        <p:txBody>
          <a:bodyPr/>
          <a:lstStyle/>
          <a:p>
            <a:fld id="{F3E32447-7DC2-48EC-82E1-5F25184840CE}" type="datetimeFigureOut">
              <a:rPr lang="ru-KZ" smtClean="0"/>
              <a:t>07.11.2024</a:t>
            </a:fld>
            <a:endParaRPr lang="ru-KZ"/>
          </a:p>
        </p:txBody>
      </p:sp>
      <p:sp>
        <p:nvSpPr>
          <p:cNvPr id="5" name="Нижний колонтитул 4">
            <a:extLst>
              <a:ext uri="{FF2B5EF4-FFF2-40B4-BE49-F238E27FC236}">
                <a16:creationId xmlns:a16="http://schemas.microsoft.com/office/drawing/2014/main" id="{80639659-CA57-4CD0-778C-06E5EC562D86}"/>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E5E9A3D4-AAE4-746B-068F-AAFA2F0700D4}"/>
              </a:ext>
            </a:extLst>
          </p:cNvPr>
          <p:cNvSpPr>
            <a:spLocks noGrp="1"/>
          </p:cNvSpPr>
          <p:nvPr>
            <p:ph type="sldNum" sz="quarter" idx="12"/>
          </p:nvPr>
        </p:nvSpPr>
        <p:spPr/>
        <p:txBody>
          <a:bodyPr/>
          <a:lstStyle/>
          <a:p>
            <a:fld id="{3378DA34-6CDB-4360-B6AD-1E32F9B8367D}" type="slidenum">
              <a:rPr lang="ru-KZ" smtClean="0"/>
              <a:t>‹#›</a:t>
            </a:fld>
            <a:endParaRPr lang="ru-KZ"/>
          </a:p>
        </p:txBody>
      </p:sp>
    </p:spTree>
    <p:extLst>
      <p:ext uri="{BB962C8B-B14F-4D97-AF65-F5344CB8AC3E}">
        <p14:creationId xmlns:p14="http://schemas.microsoft.com/office/powerpoint/2010/main" val="18685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130250-6F4A-F5B1-5E62-FA5FFE18BC4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625CA0CE-1570-20F3-2392-77FD75A774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250717B-ACBA-F90F-04FA-22AAC1E28818}"/>
              </a:ext>
            </a:extLst>
          </p:cNvPr>
          <p:cNvSpPr>
            <a:spLocks noGrp="1"/>
          </p:cNvSpPr>
          <p:nvPr>
            <p:ph type="dt" sz="half" idx="10"/>
          </p:nvPr>
        </p:nvSpPr>
        <p:spPr/>
        <p:txBody>
          <a:bodyPr/>
          <a:lstStyle/>
          <a:p>
            <a:fld id="{F3E32447-7DC2-48EC-82E1-5F25184840CE}" type="datetimeFigureOut">
              <a:rPr lang="ru-KZ" smtClean="0"/>
              <a:t>07.11.2024</a:t>
            </a:fld>
            <a:endParaRPr lang="ru-KZ"/>
          </a:p>
        </p:txBody>
      </p:sp>
      <p:sp>
        <p:nvSpPr>
          <p:cNvPr id="5" name="Нижний колонтитул 4">
            <a:extLst>
              <a:ext uri="{FF2B5EF4-FFF2-40B4-BE49-F238E27FC236}">
                <a16:creationId xmlns:a16="http://schemas.microsoft.com/office/drawing/2014/main" id="{8E308331-12F5-603D-3404-E9B8ABDBECC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C5A2C0C1-5542-CC11-BDAD-55368DD16475}"/>
              </a:ext>
            </a:extLst>
          </p:cNvPr>
          <p:cNvSpPr>
            <a:spLocks noGrp="1"/>
          </p:cNvSpPr>
          <p:nvPr>
            <p:ph type="sldNum" sz="quarter" idx="12"/>
          </p:nvPr>
        </p:nvSpPr>
        <p:spPr/>
        <p:txBody>
          <a:bodyPr/>
          <a:lstStyle/>
          <a:p>
            <a:fld id="{3378DA34-6CDB-4360-B6AD-1E32F9B8367D}" type="slidenum">
              <a:rPr lang="ru-KZ" smtClean="0"/>
              <a:t>‹#›</a:t>
            </a:fld>
            <a:endParaRPr lang="ru-KZ"/>
          </a:p>
        </p:txBody>
      </p:sp>
    </p:spTree>
    <p:extLst>
      <p:ext uri="{BB962C8B-B14F-4D97-AF65-F5344CB8AC3E}">
        <p14:creationId xmlns:p14="http://schemas.microsoft.com/office/powerpoint/2010/main" val="293577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4369F9-B49C-A9D0-0782-557E8B062B68}"/>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5C56DDDD-0FF1-B8DD-E489-619F4383F02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D5211C0D-CD54-B81C-C772-8E0B73C54A0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C86B22C8-6ECB-3F2E-FA7E-50BDE23BA1F6}"/>
              </a:ext>
            </a:extLst>
          </p:cNvPr>
          <p:cNvSpPr>
            <a:spLocks noGrp="1"/>
          </p:cNvSpPr>
          <p:nvPr>
            <p:ph type="dt" sz="half" idx="10"/>
          </p:nvPr>
        </p:nvSpPr>
        <p:spPr/>
        <p:txBody>
          <a:bodyPr/>
          <a:lstStyle/>
          <a:p>
            <a:fld id="{F3E32447-7DC2-48EC-82E1-5F25184840CE}" type="datetimeFigureOut">
              <a:rPr lang="ru-KZ" smtClean="0"/>
              <a:t>07.11.2024</a:t>
            </a:fld>
            <a:endParaRPr lang="ru-KZ"/>
          </a:p>
        </p:txBody>
      </p:sp>
      <p:sp>
        <p:nvSpPr>
          <p:cNvPr id="6" name="Нижний колонтитул 5">
            <a:extLst>
              <a:ext uri="{FF2B5EF4-FFF2-40B4-BE49-F238E27FC236}">
                <a16:creationId xmlns:a16="http://schemas.microsoft.com/office/drawing/2014/main" id="{6230862E-6298-DF75-B990-CFB88629F811}"/>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4337CE14-CAEB-44FC-BDD9-A9FF58C3A8EF}"/>
              </a:ext>
            </a:extLst>
          </p:cNvPr>
          <p:cNvSpPr>
            <a:spLocks noGrp="1"/>
          </p:cNvSpPr>
          <p:nvPr>
            <p:ph type="sldNum" sz="quarter" idx="12"/>
          </p:nvPr>
        </p:nvSpPr>
        <p:spPr/>
        <p:txBody>
          <a:bodyPr/>
          <a:lstStyle/>
          <a:p>
            <a:fld id="{3378DA34-6CDB-4360-B6AD-1E32F9B8367D}" type="slidenum">
              <a:rPr lang="ru-KZ" smtClean="0"/>
              <a:t>‹#›</a:t>
            </a:fld>
            <a:endParaRPr lang="ru-KZ"/>
          </a:p>
        </p:txBody>
      </p:sp>
    </p:spTree>
    <p:extLst>
      <p:ext uri="{BB962C8B-B14F-4D97-AF65-F5344CB8AC3E}">
        <p14:creationId xmlns:p14="http://schemas.microsoft.com/office/powerpoint/2010/main" val="64752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191C2A-6E54-DE74-AE18-5BB642420A2A}"/>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663D4792-EE2E-B222-D796-94EA51DB5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48B46E6-7EC0-FC5B-7003-81720B231E7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A568D098-82FF-DDB2-48B2-CCC190BFE7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C15D04F-0BB3-A35E-7B50-526DE491F5E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A95D07FD-7D35-7B7C-6FE0-E905D452A093}"/>
              </a:ext>
            </a:extLst>
          </p:cNvPr>
          <p:cNvSpPr>
            <a:spLocks noGrp="1"/>
          </p:cNvSpPr>
          <p:nvPr>
            <p:ph type="dt" sz="half" idx="10"/>
          </p:nvPr>
        </p:nvSpPr>
        <p:spPr/>
        <p:txBody>
          <a:bodyPr/>
          <a:lstStyle/>
          <a:p>
            <a:fld id="{F3E32447-7DC2-48EC-82E1-5F25184840CE}" type="datetimeFigureOut">
              <a:rPr lang="ru-KZ" smtClean="0"/>
              <a:t>07.11.2024</a:t>
            </a:fld>
            <a:endParaRPr lang="ru-KZ"/>
          </a:p>
        </p:txBody>
      </p:sp>
      <p:sp>
        <p:nvSpPr>
          <p:cNvPr id="8" name="Нижний колонтитул 7">
            <a:extLst>
              <a:ext uri="{FF2B5EF4-FFF2-40B4-BE49-F238E27FC236}">
                <a16:creationId xmlns:a16="http://schemas.microsoft.com/office/drawing/2014/main" id="{09ED69FC-CEE8-C366-FA8B-F376DCBBA9DF}"/>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0EC122DD-2631-AF19-A30E-1123A8A651D3}"/>
              </a:ext>
            </a:extLst>
          </p:cNvPr>
          <p:cNvSpPr>
            <a:spLocks noGrp="1"/>
          </p:cNvSpPr>
          <p:nvPr>
            <p:ph type="sldNum" sz="quarter" idx="12"/>
          </p:nvPr>
        </p:nvSpPr>
        <p:spPr/>
        <p:txBody>
          <a:bodyPr/>
          <a:lstStyle/>
          <a:p>
            <a:fld id="{3378DA34-6CDB-4360-B6AD-1E32F9B8367D}" type="slidenum">
              <a:rPr lang="ru-KZ" smtClean="0"/>
              <a:t>‹#›</a:t>
            </a:fld>
            <a:endParaRPr lang="ru-KZ"/>
          </a:p>
        </p:txBody>
      </p:sp>
    </p:spTree>
    <p:extLst>
      <p:ext uri="{BB962C8B-B14F-4D97-AF65-F5344CB8AC3E}">
        <p14:creationId xmlns:p14="http://schemas.microsoft.com/office/powerpoint/2010/main" val="151941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A1C700-89EB-6FB5-D98B-D26B07F2C897}"/>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47E424C3-85D3-C806-FDE3-E43278406EA7}"/>
              </a:ext>
            </a:extLst>
          </p:cNvPr>
          <p:cNvSpPr>
            <a:spLocks noGrp="1"/>
          </p:cNvSpPr>
          <p:nvPr>
            <p:ph type="dt" sz="half" idx="10"/>
          </p:nvPr>
        </p:nvSpPr>
        <p:spPr/>
        <p:txBody>
          <a:bodyPr/>
          <a:lstStyle/>
          <a:p>
            <a:fld id="{F3E32447-7DC2-48EC-82E1-5F25184840CE}" type="datetimeFigureOut">
              <a:rPr lang="ru-KZ" smtClean="0"/>
              <a:t>07.11.2024</a:t>
            </a:fld>
            <a:endParaRPr lang="ru-KZ"/>
          </a:p>
        </p:txBody>
      </p:sp>
      <p:sp>
        <p:nvSpPr>
          <p:cNvPr id="4" name="Нижний колонтитул 3">
            <a:extLst>
              <a:ext uri="{FF2B5EF4-FFF2-40B4-BE49-F238E27FC236}">
                <a16:creationId xmlns:a16="http://schemas.microsoft.com/office/drawing/2014/main" id="{FA717D4A-37FF-0F78-06A9-C87EC32D70D2}"/>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6F4A9820-39FC-EC4D-5E0A-4DF9A4A6A24E}"/>
              </a:ext>
            </a:extLst>
          </p:cNvPr>
          <p:cNvSpPr>
            <a:spLocks noGrp="1"/>
          </p:cNvSpPr>
          <p:nvPr>
            <p:ph type="sldNum" sz="quarter" idx="12"/>
          </p:nvPr>
        </p:nvSpPr>
        <p:spPr/>
        <p:txBody>
          <a:bodyPr/>
          <a:lstStyle/>
          <a:p>
            <a:fld id="{3378DA34-6CDB-4360-B6AD-1E32F9B8367D}" type="slidenum">
              <a:rPr lang="ru-KZ" smtClean="0"/>
              <a:t>‹#›</a:t>
            </a:fld>
            <a:endParaRPr lang="ru-KZ"/>
          </a:p>
        </p:txBody>
      </p:sp>
    </p:spTree>
    <p:extLst>
      <p:ext uri="{BB962C8B-B14F-4D97-AF65-F5344CB8AC3E}">
        <p14:creationId xmlns:p14="http://schemas.microsoft.com/office/powerpoint/2010/main" val="234407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F548E1B-AD8B-CD3C-D5C1-06F8A9D7307A}"/>
              </a:ext>
            </a:extLst>
          </p:cNvPr>
          <p:cNvSpPr>
            <a:spLocks noGrp="1"/>
          </p:cNvSpPr>
          <p:nvPr>
            <p:ph type="dt" sz="half" idx="10"/>
          </p:nvPr>
        </p:nvSpPr>
        <p:spPr/>
        <p:txBody>
          <a:bodyPr/>
          <a:lstStyle/>
          <a:p>
            <a:fld id="{F3E32447-7DC2-48EC-82E1-5F25184840CE}" type="datetimeFigureOut">
              <a:rPr lang="ru-KZ" smtClean="0"/>
              <a:t>07.11.2024</a:t>
            </a:fld>
            <a:endParaRPr lang="ru-KZ"/>
          </a:p>
        </p:txBody>
      </p:sp>
      <p:sp>
        <p:nvSpPr>
          <p:cNvPr id="3" name="Нижний колонтитул 2">
            <a:extLst>
              <a:ext uri="{FF2B5EF4-FFF2-40B4-BE49-F238E27FC236}">
                <a16:creationId xmlns:a16="http://schemas.microsoft.com/office/drawing/2014/main" id="{DB514167-A6FF-2110-782C-B47E6697D65E}"/>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287B7E3D-A9BF-06CD-C6E7-1E021B0D985C}"/>
              </a:ext>
            </a:extLst>
          </p:cNvPr>
          <p:cNvSpPr>
            <a:spLocks noGrp="1"/>
          </p:cNvSpPr>
          <p:nvPr>
            <p:ph type="sldNum" sz="quarter" idx="12"/>
          </p:nvPr>
        </p:nvSpPr>
        <p:spPr/>
        <p:txBody>
          <a:bodyPr/>
          <a:lstStyle/>
          <a:p>
            <a:fld id="{3378DA34-6CDB-4360-B6AD-1E32F9B8367D}" type="slidenum">
              <a:rPr lang="ru-KZ" smtClean="0"/>
              <a:t>‹#›</a:t>
            </a:fld>
            <a:endParaRPr lang="ru-KZ"/>
          </a:p>
        </p:txBody>
      </p:sp>
    </p:spTree>
    <p:extLst>
      <p:ext uri="{BB962C8B-B14F-4D97-AF65-F5344CB8AC3E}">
        <p14:creationId xmlns:p14="http://schemas.microsoft.com/office/powerpoint/2010/main" val="192074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81978F-9D23-38C2-0BC5-FE2E7C2BA3B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373D3862-6E0A-7011-3486-C7DF2ECA00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099474E9-4E9D-D6B2-F97B-005CB9CDE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8A09DF0-1C98-E3B3-0397-3C4F8E07FBBA}"/>
              </a:ext>
            </a:extLst>
          </p:cNvPr>
          <p:cNvSpPr>
            <a:spLocks noGrp="1"/>
          </p:cNvSpPr>
          <p:nvPr>
            <p:ph type="dt" sz="half" idx="10"/>
          </p:nvPr>
        </p:nvSpPr>
        <p:spPr/>
        <p:txBody>
          <a:bodyPr/>
          <a:lstStyle/>
          <a:p>
            <a:fld id="{F3E32447-7DC2-48EC-82E1-5F25184840CE}" type="datetimeFigureOut">
              <a:rPr lang="ru-KZ" smtClean="0"/>
              <a:t>07.11.2024</a:t>
            </a:fld>
            <a:endParaRPr lang="ru-KZ"/>
          </a:p>
        </p:txBody>
      </p:sp>
      <p:sp>
        <p:nvSpPr>
          <p:cNvPr id="6" name="Нижний колонтитул 5">
            <a:extLst>
              <a:ext uri="{FF2B5EF4-FFF2-40B4-BE49-F238E27FC236}">
                <a16:creationId xmlns:a16="http://schemas.microsoft.com/office/drawing/2014/main" id="{10745ECB-CDD8-2084-D22C-ECA700BEB5F3}"/>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7DE01233-7BB0-90CC-92AF-C62B75854AAA}"/>
              </a:ext>
            </a:extLst>
          </p:cNvPr>
          <p:cNvSpPr>
            <a:spLocks noGrp="1"/>
          </p:cNvSpPr>
          <p:nvPr>
            <p:ph type="sldNum" sz="quarter" idx="12"/>
          </p:nvPr>
        </p:nvSpPr>
        <p:spPr/>
        <p:txBody>
          <a:bodyPr/>
          <a:lstStyle/>
          <a:p>
            <a:fld id="{3378DA34-6CDB-4360-B6AD-1E32F9B8367D}" type="slidenum">
              <a:rPr lang="ru-KZ" smtClean="0"/>
              <a:t>‹#›</a:t>
            </a:fld>
            <a:endParaRPr lang="ru-KZ"/>
          </a:p>
        </p:txBody>
      </p:sp>
    </p:spTree>
    <p:extLst>
      <p:ext uri="{BB962C8B-B14F-4D97-AF65-F5344CB8AC3E}">
        <p14:creationId xmlns:p14="http://schemas.microsoft.com/office/powerpoint/2010/main" val="3657534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DF0FE5-75D5-FCA4-C126-D60104C824B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41139188-FC44-8679-13BD-4ECA89E829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9FE03F32-003D-E2CA-BADC-EDB906A3B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8B0C3C2-860D-4A1C-A624-652725FFDB4B}"/>
              </a:ext>
            </a:extLst>
          </p:cNvPr>
          <p:cNvSpPr>
            <a:spLocks noGrp="1"/>
          </p:cNvSpPr>
          <p:nvPr>
            <p:ph type="dt" sz="half" idx="10"/>
          </p:nvPr>
        </p:nvSpPr>
        <p:spPr/>
        <p:txBody>
          <a:bodyPr/>
          <a:lstStyle/>
          <a:p>
            <a:fld id="{F3E32447-7DC2-48EC-82E1-5F25184840CE}" type="datetimeFigureOut">
              <a:rPr lang="ru-KZ" smtClean="0"/>
              <a:t>07.11.2024</a:t>
            </a:fld>
            <a:endParaRPr lang="ru-KZ"/>
          </a:p>
        </p:txBody>
      </p:sp>
      <p:sp>
        <p:nvSpPr>
          <p:cNvPr id="6" name="Нижний колонтитул 5">
            <a:extLst>
              <a:ext uri="{FF2B5EF4-FFF2-40B4-BE49-F238E27FC236}">
                <a16:creationId xmlns:a16="http://schemas.microsoft.com/office/drawing/2014/main" id="{E1541FE1-C693-1470-F2E3-10400DBF20E9}"/>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A5B60F54-2636-EE56-4AC4-99C1A3DC0966}"/>
              </a:ext>
            </a:extLst>
          </p:cNvPr>
          <p:cNvSpPr>
            <a:spLocks noGrp="1"/>
          </p:cNvSpPr>
          <p:nvPr>
            <p:ph type="sldNum" sz="quarter" idx="12"/>
          </p:nvPr>
        </p:nvSpPr>
        <p:spPr/>
        <p:txBody>
          <a:bodyPr/>
          <a:lstStyle/>
          <a:p>
            <a:fld id="{3378DA34-6CDB-4360-B6AD-1E32F9B8367D}" type="slidenum">
              <a:rPr lang="ru-KZ" smtClean="0"/>
              <a:t>‹#›</a:t>
            </a:fld>
            <a:endParaRPr lang="ru-KZ"/>
          </a:p>
        </p:txBody>
      </p:sp>
    </p:spTree>
    <p:extLst>
      <p:ext uri="{BB962C8B-B14F-4D97-AF65-F5344CB8AC3E}">
        <p14:creationId xmlns:p14="http://schemas.microsoft.com/office/powerpoint/2010/main" val="169863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BDF4F2-33D7-BFAA-4082-6208E04131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B85EE933-23F0-2E2E-AAEC-E2FD6C791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7E0BAC7-CF8C-0ED6-ABD2-99F2E7E871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E32447-7DC2-48EC-82E1-5F25184840CE}" type="datetimeFigureOut">
              <a:rPr lang="ru-KZ" smtClean="0"/>
              <a:t>07.11.2024</a:t>
            </a:fld>
            <a:endParaRPr lang="ru-KZ"/>
          </a:p>
        </p:txBody>
      </p:sp>
      <p:sp>
        <p:nvSpPr>
          <p:cNvPr id="5" name="Нижний колонтитул 4">
            <a:extLst>
              <a:ext uri="{FF2B5EF4-FFF2-40B4-BE49-F238E27FC236}">
                <a16:creationId xmlns:a16="http://schemas.microsoft.com/office/drawing/2014/main" id="{96BF153C-8760-806D-7E6D-69F27EB61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KZ"/>
          </a:p>
        </p:txBody>
      </p:sp>
      <p:sp>
        <p:nvSpPr>
          <p:cNvPr id="6" name="Номер слайда 5">
            <a:extLst>
              <a:ext uri="{FF2B5EF4-FFF2-40B4-BE49-F238E27FC236}">
                <a16:creationId xmlns:a16="http://schemas.microsoft.com/office/drawing/2014/main" id="{7A855D1F-F37B-8366-01D3-D37E69B7DA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78DA34-6CDB-4360-B6AD-1E32F9B8367D}" type="slidenum">
              <a:rPr lang="ru-KZ" smtClean="0"/>
              <a:t>‹#›</a:t>
            </a:fld>
            <a:endParaRPr lang="ru-KZ"/>
          </a:p>
        </p:txBody>
      </p:sp>
    </p:spTree>
    <p:extLst>
      <p:ext uri="{BB962C8B-B14F-4D97-AF65-F5344CB8AC3E}">
        <p14:creationId xmlns:p14="http://schemas.microsoft.com/office/powerpoint/2010/main" val="201418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kk.wikipedia.org/wiki/%D0%93%D1%80%D0%B5%D0%BA_%D1%82%D1%96%D0%BB%D1%96"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kk.wikipedia.org/wiki/%D0%93%D0%B5%D0%BD%D0%B5%D1%82%D0%B8%D0%BA%D0%B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tyYFgunJzPo&amp;t=920s" TargetMode="External"/><Relationship Id="rId2" Type="http://schemas.openxmlformats.org/officeDocument/2006/relationships/hyperlink" Target="https://www.youtube.com/watch?v=Dtj4zAKT0ZE" TargetMode="External"/><Relationship Id="rId1" Type="http://schemas.openxmlformats.org/officeDocument/2006/relationships/slideLayout" Target="../slideLayouts/slideLayout7.xml"/><Relationship Id="rId5" Type="http://schemas.openxmlformats.org/officeDocument/2006/relationships/hyperlink" Target="https://www.youtube.com/watch?v=QENj3O6ILR8" TargetMode="External"/><Relationship Id="rId4" Type="http://schemas.openxmlformats.org/officeDocument/2006/relationships/hyperlink" Target="https://www.youtube.com/watch?v=KspE7ODwVM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Заголовок 1">
            <a:extLst>
              <a:ext uri="{FF2B5EF4-FFF2-40B4-BE49-F238E27FC236}">
                <a16:creationId xmlns:a16="http://schemas.microsoft.com/office/drawing/2014/main" id="{7803E66A-0DBF-7B51-E2FA-B0B39E9043BE}"/>
              </a:ext>
            </a:extLst>
          </p:cNvPr>
          <p:cNvSpPr>
            <a:spLocks noGrp="1"/>
          </p:cNvSpPr>
          <p:nvPr>
            <p:ph type="ctrTitle"/>
          </p:nvPr>
        </p:nvSpPr>
        <p:spPr>
          <a:xfrm>
            <a:off x="3502731" y="1542402"/>
            <a:ext cx="5186842" cy="2387918"/>
          </a:xfrm>
        </p:spPr>
        <p:txBody>
          <a:bodyPr anchor="b">
            <a:normAutofit/>
          </a:bodyPr>
          <a:lstStyle/>
          <a:p>
            <a:r>
              <a:rPr lang="ru-RU" sz="4000" kern="0">
                <a:solidFill>
                  <a:schemeClr val="tx2"/>
                </a:solidFill>
                <a:effectLst/>
                <a:latin typeface="Times New Roman" panose="02020603050405020304" pitchFamily="18" charset="0"/>
                <a:ea typeface="Times New Roman" panose="02020603050405020304" pitchFamily="18" charset="0"/>
              </a:rPr>
              <a:t>Иммунология пәнінің дамуы және пайда болуы. Иммунитет теориясы</a:t>
            </a:r>
            <a:endParaRPr lang="ru-KZ" sz="4000">
              <a:solidFill>
                <a:schemeClr val="tx2"/>
              </a:solidFill>
            </a:endParaRPr>
          </a:p>
        </p:txBody>
      </p:sp>
      <p:sp>
        <p:nvSpPr>
          <p:cNvPr id="3" name="Подзаголовок 2">
            <a:extLst>
              <a:ext uri="{FF2B5EF4-FFF2-40B4-BE49-F238E27FC236}">
                <a16:creationId xmlns:a16="http://schemas.microsoft.com/office/drawing/2014/main" id="{E21F6402-9000-BC9F-3463-88058AB4F3D1}"/>
              </a:ext>
            </a:extLst>
          </p:cNvPr>
          <p:cNvSpPr>
            <a:spLocks noGrp="1"/>
          </p:cNvSpPr>
          <p:nvPr>
            <p:ph type="subTitle" idx="1"/>
          </p:nvPr>
        </p:nvSpPr>
        <p:spPr>
          <a:xfrm>
            <a:off x="3502135" y="4001587"/>
            <a:ext cx="5188034" cy="682079"/>
          </a:xfrm>
        </p:spPr>
        <p:txBody>
          <a:bodyPr>
            <a:normAutofit/>
          </a:bodyPr>
          <a:lstStyle/>
          <a:p>
            <a:r>
              <a:rPr lang="ru-RU">
                <a:solidFill>
                  <a:schemeClr val="tx2"/>
                </a:solidFill>
              </a:rPr>
              <a:t>10 д</a:t>
            </a:r>
            <a:r>
              <a:rPr lang="kk-KZ">
                <a:solidFill>
                  <a:schemeClr val="tx2"/>
                </a:solidFill>
              </a:rPr>
              <a:t>әріс</a:t>
            </a:r>
            <a:endParaRPr lang="ru-KZ">
              <a:solidFill>
                <a:schemeClr val="tx2"/>
              </a:solidFill>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1425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05B0B4C2-25E1-E8A6-4C7E-FFA5006CEEF7}"/>
              </a:ext>
            </a:extLst>
          </p:cNvPr>
          <p:cNvSpPr>
            <a:spLocks noGrp="1"/>
          </p:cNvSpPr>
          <p:nvPr>
            <p:ph idx="1"/>
          </p:nvPr>
        </p:nvSpPr>
        <p:spPr>
          <a:xfrm>
            <a:off x="761800" y="1386348"/>
            <a:ext cx="5334197" cy="4853731"/>
          </a:xfrm>
        </p:spPr>
        <p:txBody>
          <a:bodyPr anchor="ctr">
            <a:normAutofit/>
          </a:bodyPr>
          <a:lstStyle/>
          <a:p>
            <a:r>
              <a:rPr lang="ru-RU" sz="1900" dirty="0" err="1"/>
              <a:t>Инфекциялық</a:t>
            </a:r>
            <a:r>
              <a:rPr lang="ru-RU" sz="1900" dirty="0"/>
              <a:t> және </a:t>
            </a:r>
            <a:r>
              <a:rPr lang="ru-RU" sz="1900" dirty="0" err="1"/>
              <a:t>инфекциялық</a:t>
            </a:r>
            <a:r>
              <a:rPr lang="ru-RU" sz="1900" dirty="0"/>
              <a:t> </a:t>
            </a:r>
            <a:r>
              <a:rPr lang="ru-RU" sz="1900" dirty="0" err="1"/>
              <a:t>емес</a:t>
            </a:r>
            <a:r>
              <a:rPr lang="ru-RU" sz="1900" dirty="0"/>
              <a:t> </a:t>
            </a:r>
            <a:r>
              <a:rPr lang="ru-RU" sz="1900" dirty="0" err="1"/>
              <a:t>иммунологияның</a:t>
            </a:r>
            <a:r>
              <a:rPr lang="ru-RU" sz="1900" dirty="0"/>
              <a:t> </a:t>
            </a:r>
            <a:r>
              <a:rPr lang="ru-RU" sz="1900" dirty="0" err="1"/>
              <a:t>дамуы</a:t>
            </a:r>
            <a:r>
              <a:rPr lang="ru-RU" sz="1900" dirty="0"/>
              <a:t> және </a:t>
            </a:r>
            <a:r>
              <a:rPr lang="ru-RU" sz="1900" dirty="0" err="1"/>
              <a:t>орнығуы</a:t>
            </a:r>
            <a:r>
              <a:rPr lang="ru-RU" sz="1900" dirty="0"/>
              <a:t> </a:t>
            </a:r>
            <a:r>
              <a:rPr lang="ru-RU" sz="1900" dirty="0" err="1"/>
              <a:t>И.И.Мечниковтың</a:t>
            </a:r>
            <a:r>
              <a:rPr lang="ru-RU" sz="1900" dirty="0"/>
              <a:t> </a:t>
            </a:r>
            <a:r>
              <a:rPr lang="ru-RU" sz="1900" dirty="0" err="1"/>
              <a:t>биологиядағы</a:t>
            </a:r>
            <a:r>
              <a:rPr lang="ru-RU" sz="1900" dirty="0"/>
              <a:t> </a:t>
            </a:r>
            <a:r>
              <a:rPr lang="ru-RU" sz="1900" dirty="0" err="1"/>
              <a:t>жетістігімен</a:t>
            </a:r>
            <a:r>
              <a:rPr lang="ru-RU" sz="1900" dirty="0"/>
              <a:t> </a:t>
            </a:r>
            <a:r>
              <a:rPr lang="ru-RU" sz="1900" dirty="0" err="1"/>
              <a:t>байланысты</a:t>
            </a:r>
            <a:r>
              <a:rPr lang="ru-RU" sz="1900" dirty="0"/>
              <a:t>. Ол </a:t>
            </a:r>
            <a:r>
              <a:rPr lang="ru-RU" sz="1900" dirty="0" err="1"/>
              <a:t>бірінші</a:t>
            </a:r>
            <a:r>
              <a:rPr lang="ru-RU" sz="1900" dirty="0"/>
              <a:t> </a:t>
            </a:r>
            <a:r>
              <a:rPr lang="ru-RU" sz="1900" dirty="0" err="1"/>
              <a:t>рет</a:t>
            </a:r>
            <a:r>
              <a:rPr lang="ru-RU" sz="1900" dirty="0"/>
              <a:t> </a:t>
            </a:r>
            <a:r>
              <a:rPr lang="ru-RU" sz="1900" dirty="0" err="1"/>
              <a:t>иммунологиялық</a:t>
            </a:r>
            <a:r>
              <a:rPr lang="ru-RU" sz="1900" dirty="0"/>
              <a:t> </a:t>
            </a:r>
            <a:r>
              <a:rPr lang="ru-RU" sz="1900" dirty="0" err="1"/>
              <a:t>көрсеткіштердің</a:t>
            </a:r>
            <a:r>
              <a:rPr lang="ru-RU" sz="1900" dirty="0"/>
              <a:t> </a:t>
            </a:r>
            <a:r>
              <a:rPr lang="ru-RU" sz="1900" dirty="0" err="1"/>
              <a:t>бағасына</a:t>
            </a:r>
            <a:r>
              <a:rPr lang="ru-RU" sz="1900" dirty="0"/>
              <a:t> </a:t>
            </a:r>
            <a:r>
              <a:rPr lang="ru-RU" sz="1900" dirty="0" err="1"/>
              <a:t>эволюциялық</a:t>
            </a:r>
            <a:r>
              <a:rPr lang="ru-RU" sz="1900" dirty="0"/>
              <a:t> </a:t>
            </a:r>
            <a:r>
              <a:rPr lang="ru-RU" sz="1900" dirty="0" err="1"/>
              <a:t>көзқарасты</a:t>
            </a:r>
            <a:r>
              <a:rPr lang="ru-RU" sz="1900" dirty="0"/>
              <a:t> </a:t>
            </a:r>
            <a:r>
              <a:rPr lang="ru-RU" sz="1900" dirty="0" err="1"/>
              <a:t>енгізді</a:t>
            </a:r>
            <a:r>
              <a:rPr lang="ru-RU" sz="1900" dirty="0"/>
              <a:t>, </a:t>
            </a:r>
            <a:r>
              <a:rPr lang="ru-RU" sz="1900" dirty="0" err="1"/>
              <a:t>бұл</a:t>
            </a:r>
            <a:r>
              <a:rPr lang="ru-RU" sz="1900" dirty="0"/>
              <a:t> </a:t>
            </a:r>
            <a:r>
              <a:rPr lang="ru-RU" sz="1900" dirty="0" err="1"/>
              <a:t>болмаса</a:t>
            </a:r>
            <a:r>
              <a:rPr lang="ru-RU" sz="1900" dirty="0"/>
              <a:t> </a:t>
            </a:r>
            <a:r>
              <a:rPr lang="ru-RU" sz="1900" dirty="0" err="1"/>
              <a:t>бірде-бір</a:t>
            </a:r>
            <a:r>
              <a:rPr lang="ru-RU" sz="1900" dirty="0"/>
              <a:t> </a:t>
            </a:r>
            <a:r>
              <a:rPr lang="ru-RU" sz="1900" dirty="0" err="1"/>
              <a:t>иммунологиялық</a:t>
            </a:r>
            <a:r>
              <a:rPr lang="ru-RU" sz="1900" dirty="0"/>
              <a:t> эффект пен иммунитет </a:t>
            </a:r>
            <a:r>
              <a:rPr lang="ru-RU" sz="1900" dirty="0" err="1"/>
              <a:t>түсінікті</a:t>
            </a:r>
            <a:r>
              <a:rPr lang="ru-RU" sz="1900" dirty="0"/>
              <a:t> </a:t>
            </a:r>
            <a:r>
              <a:rPr lang="ru-RU" sz="1900" dirty="0" err="1"/>
              <a:t>болмайтын</a:t>
            </a:r>
            <a:r>
              <a:rPr lang="ru-RU" sz="1900" dirty="0"/>
              <a:t> </a:t>
            </a:r>
            <a:r>
              <a:rPr lang="ru-RU" sz="1900" dirty="0" err="1"/>
              <a:t>еді</a:t>
            </a:r>
            <a:r>
              <a:rPr lang="ru-RU" sz="1900" dirty="0"/>
              <a:t>. </a:t>
            </a:r>
          </a:p>
          <a:p>
            <a:r>
              <a:rPr lang="ru-RU" sz="1900" dirty="0"/>
              <a:t>1883 ж. </a:t>
            </a:r>
            <a:r>
              <a:rPr lang="ru-RU" sz="1900" dirty="0" err="1"/>
              <a:t>И.Мечников</a:t>
            </a:r>
            <a:r>
              <a:rPr lang="ru-RU" sz="1900" dirty="0"/>
              <a:t> “</a:t>
            </a:r>
            <a:r>
              <a:rPr lang="ru-RU" sz="1900" dirty="0" err="1"/>
              <a:t>Организмнің</a:t>
            </a:r>
            <a:r>
              <a:rPr lang="ru-RU" sz="1900" dirty="0"/>
              <a:t> </a:t>
            </a:r>
            <a:r>
              <a:rPr lang="ru-RU" sz="1900" dirty="0" err="1"/>
              <a:t>емдік</a:t>
            </a:r>
            <a:r>
              <a:rPr lang="ru-RU" sz="1900" dirty="0"/>
              <a:t> </a:t>
            </a:r>
            <a:r>
              <a:rPr lang="ru-RU" sz="1900" dirty="0" err="1"/>
              <a:t>күші</a:t>
            </a:r>
            <a:r>
              <a:rPr lang="ru-RU" sz="1900" dirty="0"/>
              <a:t> </a:t>
            </a:r>
            <a:r>
              <a:rPr lang="ru-RU" sz="1900" dirty="0" err="1"/>
              <a:t>туралы</a:t>
            </a:r>
            <a:r>
              <a:rPr lang="ru-RU" sz="1900" dirty="0"/>
              <a:t>” </a:t>
            </a:r>
            <a:r>
              <a:rPr lang="ru-RU" sz="1900" dirty="0" err="1"/>
              <a:t>деген</a:t>
            </a:r>
            <a:r>
              <a:rPr lang="ru-RU" sz="1900" dirty="0"/>
              <a:t> 11 </a:t>
            </a:r>
            <a:r>
              <a:rPr lang="ru-RU" sz="1900" dirty="0" err="1"/>
              <a:t>баяндамасында</a:t>
            </a:r>
            <a:r>
              <a:rPr lang="ru-RU" sz="1900" dirty="0"/>
              <a:t>, </a:t>
            </a:r>
            <a:r>
              <a:rPr lang="ru-RU" sz="1900" dirty="0" err="1"/>
              <a:t>иммунитеттің</a:t>
            </a:r>
            <a:r>
              <a:rPr lang="ru-RU" sz="1900" dirty="0"/>
              <a:t> </a:t>
            </a:r>
            <a:r>
              <a:rPr lang="ru-RU" sz="1900" dirty="0" err="1"/>
              <a:t>жалпы</a:t>
            </a:r>
            <a:r>
              <a:rPr lang="ru-RU" sz="1900" dirty="0"/>
              <a:t> </a:t>
            </a:r>
            <a:r>
              <a:rPr lang="ru-RU" sz="1900" dirty="0" err="1"/>
              <a:t>биологиялық</a:t>
            </a:r>
            <a:r>
              <a:rPr lang="ru-RU" sz="1900" dirty="0"/>
              <a:t> </a:t>
            </a:r>
            <a:r>
              <a:rPr lang="ru-RU" sz="1900" dirty="0" err="1"/>
              <a:t>теориясының</a:t>
            </a:r>
            <a:r>
              <a:rPr lang="ru-RU" sz="1900" dirty="0"/>
              <a:t> </a:t>
            </a:r>
            <a:r>
              <a:rPr lang="ru-RU" sz="1900" dirty="0" err="1"/>
              <a:t>принциптерін</a:t>
            </a:r>
            <a:r>
              <a:rPr lang="ru-RU" sz="1900" dirty="0"/>
              <a:t> </a:t>
            </a:r>
            <a:r>
              <a:rPr lang="ru-RU" sz="1900" dirty="0" err="1"/>
              <a:t>көрсетіп</a:t>
            </a:r>
            <a:r>
              <a:rPr lang="ru-RU" sz="1900" dirty="0"/>
              <a:t> </a:t>
            </a:r>
            <a:r>
              <a:rPr lang="ru-RU" sz="1900" dirty="0" err="1"/>
              <a:t>берді</a:t>
            </a:r>
            <a:r>
              <a:rPr lang="ru-RU" sz="1900" dirty="0"/>
              <a:t>. </a:t>
            </a:r>
            <a:endParaRPr lang="ru-KZ" sz="1900" dirty="0"/>
          </a:p>
        </p:txBody>
      </p:sp>
      <p:pic>
        <p:nvPicPr>
          <p:cNvPr id="16386" name="Picture 2" descr="Мечников Илья Ильич. Большая российская энциклопедия">
            <a:extLst>
              <a:ext uri="{FF2B5EF4-FFF2-40B4-BE49-F238E27FC236}">
                <a16:creationId xmlns:a16="http://schemas.microsoft.com/office/drawing/2014/main" id="{353BA93D-86CB-70CD-20BC-9C79264B4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5633"/>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0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8612" name="Rectangle 4">
            <a:extLst>
              <a:ext uri="{FF2B5EF4-FFF2-40B4-BE49-F238E27FC236}">
                <a16:creationId xmlns:a16="http://schemas.microsoft.com/office/drawing/2014/main" id="{A91BB297-E3D8-0FBA-C9D7-9284E5DBFD4E}"/>
              </a:ext>
            </a:extLst>
          </p:cNvPr>
          <p:cNvSpPr>
            <a:spLocks noGrp="1" noChangeArrowheads="1"/>
          </p:cNvSpPr>
          <p:nvPr>
            <p:ph type="title"/>
          </p:nvPr>
        </p:nvSpPr>
        <p:spPr>
          <a:xfrm>
            <a:off x="6579474" y="740056"/>
            <a:ext cx="4887261" cy="5129785"/>
          </a:xfrm>
        </p:spPr>
        <p:txBody>
          <a:bodyPr>
            <a:normAutofit/>
          </a:bodyPr>
          <a:lstStyle/>
          <a:p>
            <a:pPr algn="ctr" eaLnBrk="1" hangingPunct="1"/>
            <a:r>
              <a:rPr lang="kk-KZ" altLang="ru-RU" sz="2400" b="1" dirty="0"/>
              <a:t>Антидене синтезінің алғашқы теориясын Т.Эрлих жасаған.Ол бойынша әр жасушаның  антидене жасайтын ерекше құрылымы- бүйір тізбегі  болады және ол кездейсоқ антигенге дәл келетін  болады.Ол  жасушадан  бөлініп қанға  түссе антиденеге айналады.Антиген молекуласы өзіне сәйкес  келетін құрылымды  таңдап тауып алып, оны дәл көбейтеді деп айтқан. Бұл алғашқы сұрыптау  гипотезесы еді.</a:t>
            </a:r>
            <a:endParaRPr lang="ru-RU" altLang="ru-RU" sz="2400" b="1"/>
          </a:p>
        </p:txBody>
      </p:sp>
      <p:sp>
        <p:nvSpPr>
          <p:cNvPr id="68617" name="Rectangle 68616">
            <a:extLst>
              <a:ext uri="{FF2B5EF4-FFF2-40B4-BE49-F238E27FC236}">
                <a16:creationId xmlns:a16="http://schemas.microsoft.com/office/drawing/2014/main" id="{B857B999-089B-4C85-81AC-431415A20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5452531" cy="5573711"/>
          </a:xfrm>
          <a:prstGeom prst="rect">
            <a:avLst/>
          </a:prstGeom>
          <a:solidFill>
            <a:srgbClr val="FFFFFF"/>
          </a:solidFill>
          <a:ln w="6350" cap="sq" cmpd="sng" algn="ctr">
            <a:solidFill>
              <a:schemeClr val="tx1">
                <a:lumMod val="75000"/>
                <a:lumOff val="25000"/>
              </a:schemeClr>
            </a:solidFill>
            <a:prstDash val="solid"/>
            <a:miter lim="800000"/>
          </a:ln>
          <a:effectLst/>
        </p:spPr>
        <p:txBody>
          <a:bodyPr/>
          <a:lstStyle/>
          <a:p>
            <a:endParaRPr lang="ru-KZ"/>
          </a:p>
        </p:txBody>
      </p:sp>
      <p:pic>
        <p:nvPicPr>
          <p:cNvPr id="11266" name="Picture 2" descr="Чувство удовольствия укрепляет иммунитет, заявляют ученые - РИА Новости,  06.07.2016">
            <a:extLst>
              <a:ext uri="{FF2B5EF4-FFF2-40B4-BE49-F238E27FC236}">
                <a16:creationId xmlns:a16="http://schemas.microsoft.com/office/drawing/2014/main" id="{A2A0C334-DCD0-6F16-48B9-CE180483D6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4860" y="2083593"/>
            <a:ext cx="4809744" cy="2693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32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8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Британские ученые нашли у медиков особый иммунитет к COVID-19 | Новости  мира | Известия | 19.11.2021">
            <a:extLst>
              <a:ext uri="{FF2B5EF4-FFF2-40B4-BE49-F238E27FC236}">
                <a16:creationId xmlns:a16="http://schemas.microsoft.com/office/drawing/2014/main" id="{B4F871D9-5AA6-D9BA-D2A8-A2864671F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349" r="8747"/>
          <a:stretch/>
        </p:blipFill>
        <p:spPr bwMode="auto">
          <a:xfrm>
            <a:off x="6781799" y="1714500"/>
            <a:ext cx="5410201" cy="51435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7417" name="Rectangle 17416">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B2F925-6F10-28F3-3D69-A091260E98A4}"/>
              </a:ext>
            </a:extLst>
          </p:cNvPr>
          <p:cNvSpPr txBox="1"/>
          <p:nvPr/>
        </p:nvSpPr>
        <p:spPr>
          <a:xfrm>
            <a:off x="761801" y="2183642"/>
            <a:ext cx="5334199" cy="411501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Тіндердің трансплантациясы мен гистосәйкестікке арналған жұмыстары үшін физиология мен медицина саласында 1980 жылы Нобель сыйлығы Дж.Снеллге – тышқандардағы гистосәйкестіктің Н-2 локусын зерттеген үшін; Ж.Доссеге – адам ағзасындағы HLA жүйесінің антигендерін тапқан және зерттеген үшін; Б.Бенацераффқа – адам тіндерінде тұрақтамау механизмдерін ашқан үшін берілген.</a:t>
            </a:r>
          </a:p>
        </p:txBody>
      </p:sp>
    </p:spTree>
    <p:extLst>
      <p:ext uri="{BB962C8B-B14F-4D97-AF65-F5344CB8AC3E}">
        <p14:creationId xmlns:p14="http://schemas.microsoft.com/office/powerpoint/2010/main" val="2145167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иммунитет 1">
            <a:extLst>
              <a:ext uri="{FF2B5EF4-FFF2-40B4-BE49-F238E27FC236}">
                <a16:creationId xmlns:a16="http://schemas.microsoft.com/office/drawing/2014/main" id="{0E61F0CF-A41A-51D8-3FBB-D5878BADA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646" t="32571" b="3853"/>
          <a:stretch>
            <a:fillRect/>
          </a:stretch>
        </p:blipFill>
        <p:spPr bwMode="auto">
          <a:xfrm>
            <a:off x="1828800" y="-26643"/>
            <a:ext cx="7846141" cy="665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04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1496" name="Rectangle 19149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490" name="Rectangle 2">
            <a:extLst>
              <a:ext uri="{FF2B5EF4-FFF2-40B4-BE49-F238E27FC236}">
                <a16:creationId xmlns:a16="http://schemas.microsoft.com/office/drawing/2014/main" id="{7981632B-8C5F-7909-607A-EA49C5DE863C}"/>
              </a:ext>
            </a:extLst>
          </p:cNvPr>
          <p:cNvSpPr>
            <a:spLocks noGrp="1" noChangeArrowheads="1"/>
          </p:cNvSpPr>
          <p:nvPr>
            <p:ph type="title"/>
          </p:nvPr>
        </p:nvSpPr>
        <p:spPr>
          <a:xfrm>
            <a:off x="630936" y="640080"/>
            <a:ext cx="4818888" cy="1481328"/>
          </a:xfrm>
        </p:spPr>
        <p:txBody>
          <a:bodyPr vert="horz" lIns="91440" tIns="45720" rIns="91440" bIns="45720" rtlCol="0" anchor="b">
            <a:normAutofit/>
          </a:bodyPr>
          <a:lstStyle/>
          <a:p>
            <a:pPr>
              <a:defRPr/>
            </a:pPr>
            <a:br>
              <a:rPr lang="en-US" sz="3800" b="1" kern="1200">
                <a:solidFill>
                  <a:schemeClr val="tx1"/>
                </a:solidFill>
                <a:latin typeface="+mj-lt"/>
                <a:ea typeface="+mj-ea"/>
                <a:cs typeface="+mj-cs"/>
              </a:rPr>
            </a:br>
            <a:r>
              <a:rPr lang="en-US" sz="3800" b="1" kern="1200">
                <a:solidFill>
                  <a:schemeClr val="tx1"/>
                </a:solidFill>
                <a:latin typeface="+mj-lt"/>
                <a:ea typeface="+mj-ea"/>
                <a:cs typeface="+mj-cs"/>
              </a:rPr>
              <a:t> </a:t>
            </a:r>
            <a:r>
              <a:rPr lang="en-US" sz="3800" kern="1200">
                <a:solidFill>
                  <a:schemeClr val="tx1"/>
                </a:solidFill>
                <a:latin typeface="+mj-lt"/>
                <a:ea typeface="+mj-ea"/>
                <a:cs typeface="+mj-cs"/>
              </a:rPr>
              <a:t>Иммунитет теориясы:</a:t>
            </a:r>
          </a:p>
        </p:txBody>
      </p:sp>
      <p:sp>
        <p:nvSpPr>
          <p:cNvPr id="19149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491" name="Rectangle 3">
            <a:extLst>
              <a:ext uri="{FF2B5EF4-FFF2-40B4-BE49-F238E27FC236}">
                <a16:creationId xmlns:a16="http://schemas.microsoft.com/office/drawing/2014/main" id="{0A89B3B5-CCBB-D1D3-6FD9-353C9C162B83}"/>
              </a:ext>
            </a:extLst>
          </p:cNvPr>
          <p:cNvSpPr>
            <a:spLocks noGrp="1" noChangeArrowheads="1"/>
          </p:cNvSpPr>
          <p:nvPr>
            <p:ph type="body" sz="half" idx="1"/>
          </p:nvPr>
        </p:nvSpPr>
        <p:spPr>
          <a:xfrm>
            <a:off x="630936" y="2660904"/>
            <a:ext cx="4818888" cy="3547872"/>
          </a:xfrm>
        </p:spPr>
        <p:txBody>
          <a:bodyPr vert="horz" lIns="91440" tIns="45720" rIns="91440" bIns="45720" rtlCol="0" anchor="t">
            <a:normAutofit/>
          </a:bodyPr>
          <a:lstStyle/>
          <a:p>
            <a:pPr marL="571500">
              <a:defRPr/>
            </a:pPr>
            <a:r>
              <a:rPr lang="en-US" altLang="zh-CN" sz="2200" b="1"/>
              <a:t>Иммунитеттің фагоциттік теориясы </a:t>
            </a:r>
          </a:p>
          <a:p>
            <a:pPr marL="571500">
              <a:defRPr/>
            </a:pPr>
            <a:r>
              <a:rPr lang="en-US" altLang="zh-CN" sz="2200" b="1"/>
              <a:t>	И.Мечников </a:t>
            </a:r>
          </a:p>
          <a:p>
            <a:pPr marL="571500">
              <a:defRPr/>
            </a:pPr>
            <a:r>
              <a:rPr lang="en-US" altLang="zh-CN" sz="2200" b="1"/>
              <a:t>      </a:t>
            </a:r>
            <a:r>
              <a:rPr lang="en-US" altLang="zh-CN" sz="2200"/>
              <a:t>1883 ж.</a:t>
            </a:r>
          </a:p>
          <a:p>
            <a:pPr marL="571500">
              <a:defRPr/>
            </a:pPr>
            <a:endParaRPr lang="en-US" altLang="zh-CN" sz="2200"/>
          </a:p>
          <a:p>
            <a:pPr marL="571500">
              <a:defRPr/>
            </a:pPr>
            <a:endParaRPr lang="en-US" altLang="zh-CN" sz="2200" b="1"/>
          </a:p>
          <a:p>
            <a:pPr marL="571500">
              <a:defRPr/>
            </a:pPr>
            <a:endParaRPr lang="en-US" altLang="zh-CN" sz="2200" b="1"/>
          </a:p>
        </p:txBody>
      </p:sp>
      <p:pic>
        <p:nvPicPr>
          <p:cNvPr id="36869" name="Picture 5" descr="Микроб поглощается макрофагом ">
            <a:extLst>
              <a:ext uri="{FF2B5EF4-FFF2-40B4-BE49-F238E27FC236}">
                <a16:creationId xmlns:a16="http://schemas.microsoft.com/office/drawing/2014/main" id="{4F4331A8-D9B5-1614-5E05-359B1B94DA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341748"/>
            <a:ext cx="5458968" cy="4174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520" name="Rectangle 1925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14" name="Rectangle 2">
            <a:extLst>
              <a:ext uri="{FF2B5EF4-FFF2-40B4-BE49-F238E27FC236}">
                <a16:creationId xmlns:a16="http://schemas.microsoft.com/office/drawing/2014/main" id="{C21DB04C-667B-92B2-4517-1B6356B3654E}"/>
              </a:ext>
            </a:extLst>
          </p:cNvPr>
          <p:cNvSpPr>
            <a:spLocks noGrp="1" noChangeArrowheads="1"/>
          </p:cNvSpPr>
          <p:nvPr>
            <p:ph type="title"/>
          </p:nvPr>
        </p:nvSpPr>
        <p:spPr>
          <a:xfrm>
            <a:off x="630936" y="640080"/>
            <a:ext cx="4818888" cy="1481328"/>
          </a:xfrm>
        </p:spPr>
        <p:txBody>
          <a:bodyPr vert="horz" lIns="91440" tIns="45720" rIns="91440" bIns="45720" rtlCol="0" anchor="b">
            <a:normAutofit/>
          </a:bodyPr>
          <a:lstStyle/>
          <a:p>
            <a:pPr>
              <a:defRPr/>
            </a:pPr>
            <a:br>
              <a:rPr lang="en-US" sz="3800" b="1" kern="1200">
                <a:solidFill>
                  <a:schemeClr val="tx1"/>
                </a:solidFill>
                <a:latin typeface="+mj-lt"/>
                <a:ea typeface="+mj-ea"/>
                <a:cs typeface="+mj-cs"/>
              </a:rPr>
            </a:br>
            <a:r>
              <a:rPr lang="en-US" sz="3800" b="1" kern="1200">
                <a:solidFill>
                  <a:schemeClr val="tx1"/>
                </a:solidFill>
                <a:latin typeface="+mj-lt"/>
                <a:ea typeface="+mj-ea"/>
                <a:cs typeface="+mj-cs"/>
              </a:rPr>
              <a:t> </a:t>
            </a:r>
            <a:r>
              <a:rPr lang="en-US" sz="3800" kern="1200">
                <a:solidFill>
                  <a:schemeClr val="tx1"/>
                </a:solidFill>
                <a:latin typeface="+mj-lt"/>
                <a:ea typeface="+mj-ea"/>
                <a:cs typeface="+mj-cs"/>
              </a:rPr>
              <a:t>Иммунитет теориясы:</a:t>
            </a:r>
          </a:p>
        </p:txBody>
      </p:sp>
      <p:sp>
        <p:nvSpPr>
          <p:cNvPr id="19252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15" name="Rectangle 3">
            <a:extLst>
              <a:ext uri="{FF2B5EF4-FFF2-40B4-BE49-F238E27FC236}">
                <a16:creationId xmlns:a16="http://schemas.microsoft.com/office/drawing/2014/main" id="{4B517095-389E-8C12-AE9E-42E32F290CB6}"/>
              </a:ext>
            </a:extLst>
          </p:cNvPr>
          <p:cNvSpPr>
            <a:spLocks noGrp="1" noChangeArrowheads="1"/>
          </p:cNvSpPr>
          <p:nvPr>
            <p:ph type="body" sz="half" idx="1"/>
          </p:nvPr>
        </p:nvSpPr>
        <p:spPr>
          <a:xfrm>
            <a:off x="630936" y="2660904"/>
            <a:ext cx="4818888" cy="3547872"/>
          </a:xfrm>
        </p:spPr>
        <p:txBody>
          <a:bodyPr vert="horz" lIns="91440" tIns="45720" rIns="91440" bIns="45720" rtlCol="0" anchor="t">
            <a:normAutofit/>
          </a:bodyPr>
          <a:lstStyle/>
          <a:p>
            <a:pPr marL="571500">
              <a:defRPr/>
            </a:pPr>
            <a:r>
              <a:rPr lang="en-US" altLang="zh-CN" sz="2200" b="1"/>
              <a:t>Иммунитеттің гуморалдық (бүйірлі тізбек) теориясы  </a:t>
            </a:r>
          </a:p>
          <a:p>
            <a:pPr marL="571500">
              <a:defRPr/>
            </a:pPr>
            <a:r>
              <a:rPr lang="en-US" altLang="zh-CN" sz="2200" b="1"/>
              <a:t>	П.Эрлих</a:t>
            </a:r>
          </a:p>
          <a:p>
            <a:pPr marL="571500">
              <a:defRPr/>
            </a:pPr>
            <a:r>
              <a:rPr lang="en-US" altLang="zh-CN" sz="2200" b="1"/>
              <a:t>	</a:t>
            </a:r>
            <a:r>
              <a:rPr lang="en-US" altLang="ko-KR" sz="2200"/>
              <a:t>1898  ж.</a:t>
            </a:r>
          </a:p>
        </p:txBody>
      </p:sp>
      <p:pic>
        <p:nvPicPr>
          <p:cNvPr id="37893" name="Picture 5" descr="Строение молекулы иммуноглобулина">
            <a:extLst>
              <a:ext uri="{FF2B5EF4-FFF2-40B4-BE49-F238E27FC236}">
                <a16:creationId xmlns:a16="http://schemas.microsoft.com/office/drawing/2014/main" id="{8AD4D01D-DD17-8BD8-539F-D960D5291A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699516"/>
            <a:ext cx="5458968" cy="54589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C036F767-E984-C508-C0C5-755245172FF2}"/>
              </a:ext>
            </a:extLst>
          </p:cNvPr>
          <p:cNvSpPr>
            <a:spLocks noGrp="1" noChangeArrowheads="1"/>
          </p:cNvSpPr>
          <p:nvPr>
            <p:ph type="title"/>
          </p:nvPr>
        </p:nvSpPr>
        <p:spPr>
          <a:xfrm>
            <a:off x="1981200" y="277813"/>
            <a:ext cx="8229600" cy="565150"/>
          </a:xfrm>
        </p:spPr>
        <p:txBody>
          <a:bodyPr>
            <a:normAutofit fontScale="90000"/>
          </a:bodyPr>
          <a:lstStyle/>
          <a:p>
            <a:pPr eaLnBrk="1" hangingPunct="1">
              <a:defRPr/>
            </a:pPr>
            <a:br>
              <a:rPr lang="ru-RU" sz="3000" b="1" dirty="0">
                <a:solidFill>
                  <a:srgbClr val="000066"/>
                </a:solidFill>
                <a:latin typeface="Times New Roman" pitchFamily="18" charset="0"/>
              </a:rPr>
            </a:br>
            <a:r>
              <a:rPr lang="ru-RU" sz="3000" b="1" dirty="0">
                <a:solidFill>
                  <a:srgbClr val="000066"/>
                </a:solidFill>
                <a:latin typeface="Times New Roman" pitchFamily="18" charset="0"/>
              </a:rPr>
              <a:t> </a:t>
            </a:r>
            <a:r>
              <a:rPr lang="ru-RU" sz="3600" dirty="0">
                <a:solidFill>
                  <a:srgbClr val="FF0000"/>
                </a:solidFill>
                <a:latin typeface="Times New Roman" pitchFamily="18" charset="0"/>
              </a:rPr>
              <a:t>Иммунитет </a:t>
            </a:r>
            <a:r>
              <a:rPr lang="ru-RU" sz="3600" dirty="0" err="1">
                <a:solidFill>
                  <a:srgbClr val="FF0000"/>
                </a:solidFill>
                <a:latin typeface="Times New Roman" pitchFamily="18" charset="0"/>
              </a:rPr>
              <a:t>теориясы</a:t>
            </a:r>
            <a:r>
              <a:rPr lang="ru-RU" sz="3600" dirty="0">
                <a:solidFill>
                  <a:srgbClr val="FF0000"/>
                </a:solidFill>
                <a:latin typeface="Times New Roman" pitchFamily="18" charset="0"/>
              </a:rPr>
              <a:t>:</a:t>
            </a:r>
          </a:p>
        </p:txBody>
      </p:sp>
      <p:sp>
        <p:nvSpPr>
          <p:cNvPr id="193539" name="Rectangle 3">
            <a:extLst>
              <a:ext uri="{FF2B5EF4-FFF2-40B4-BE49-F238E27FC236}">
                <a16:creationId xmlns:a16="http://schemas.microsoft.com/office/drawing/2014/main" id="{C8524485-7FBB-CB7F-DA16-96AB08A65857}"/>
              </a:ext>
            </a:extLst>
          </p:cNvPr>
          <p:cNvSpPr>
            <a:spLocks noGrp="1" noChangeArrowheads="1"/>
          </p:cNvSpPr>
          <p:nvPr>
            <p:ph type="body" sz="half" idx="1"/>
          </p:nvPr>
        </p:nvSpPr>
        <p:spPr>
          <a:xfrm>
            <a:off x="1992313" y="1196976"/>
            <a:ext cx="4038600" cy="4411663"/>
          </a:xfrm>
        </p:spPr>
        <p:txBody>
          <a:bodyPr/>
          <a:lstStyle/>
          <a:p>
            <a:pPr marL="571500" indent="-571500">
              <a:buFont typeface="Wingdings" panose="05000000000000000000" pitchFamily="2" charset="2"/>
              <a:buAutoNum type="arabicPeriod" startAt="3"/>
              <a:defRPr/>
            </a:pPr>
            <a:r>
              <a:rPr lang="ru-RU" altLang="zh-CN" sz="3300" b="1">
                <a:latin typeface="Times New Roman" pitchFamily="18" charset="0"/>
              </a:rPr>
              <a:t>Клондық -селекциялық теория Ф.Бернет</a:t>
            </a:r>
          </a:p>
          <a:p>
            <a:pPr marL="571500" indent="-571500">
              <a:buFont typeface="Wingdings" panose="05000000000000000000" pitchFamily="2" charset="2"/>
              <a:buAutoNum type="arabicPeriod" startAt="3"/>
              <a:defRPr/>
            </a:pPr>
            <a:endParaRPr lang="ru-RU" altLang="zh-CN" sz="3300" b="1">
              <a:latin typeface="Times New Roman" pitchFamily="18" charset="0"/>
            </a:endParaRPr>
          </a:p>
          <a:p>
            <a:pPr marL="571500" indent="-571500">
              <a:buNone/>
              <a:defRPr/>
            </a:pPr>
            <a:endParaRPr lang="ru-RU" altLang="zh-CN" sz="3000" b="1"/>
          </a:p>
          <a:p>
            <a:pPr marL="571500" indent="-571500">
              <a:defRPr/>
            </a:pPr>
            <a:endParaRPr lang="ru-RU" altLang="zh-CN" sz="3700" b="1"/>
          </a:p>
          <a:p>
            <a:pPr marL="571500" indent="-571500">
              <a:buNone/>
              <a:defRPr/>
            </a:pPr>
            <a:endParaRPr lang="ru-RU" altLang="zh-CN" sz="2500" b="1"/>
          </a:p>
        </p:txBody>
      </p:sp>
      <p:sp>
        <p:nvSpPr>
          <p:cNvPr id="193540" name="Rectangle 4">
            <a:extLst>
              <a:ext uri="{FF2B5EF4-FFF2-40B4-BE49-F238E27FC236}">
                <a16:creationId xmlns:a16="http://schemas.microsoft.com/office/drawing/2014/main" id="{8963496F-873D-3A7F-1A6C-1E4552895678}"/>
              </a:ext>
            </a:extLst>
          </p:cNvPr>
          <p:cNvSpPr>
            <a:spLocks noGrp="1" noChangeArrowheads="1"/>
          </p:cNvSpPr>
          <p:nvPr>
            <p:ph type="body" sz="half" idx="2"/>
          </p:nvPr>
        </p:nvSpPr>
        <p:spPr>
          <a:xfrm>
            <a:off x="6172200" y="1341439"/>
            <a:ext cx="4038600" cy="4789487"/>
          </a:xfrm>
        </p:spPr>
        <p:txBody>
          <a:bodyPr/>
          <a:lstStyle/>
          <a:p>
            <a:pPr eaLnBrk="1" hangingPunct="1">
              <a:buFont typeface="Wingdings" panose="05000000000000000000" pitchFamily="2" charset="2"/>
              <a:buNone/>
              <a:defRPr/>
            </a:pPr>
            <a:r>
              <a:rPr lang="ru-RU" altLang="zh-CN" sz="2600" b="1" i="1" dirty="0">
                <a:latin typeface="Times New Roman" pitchFamily="18" charset="0"/>
              </a:rPr>
              <a:t>    КЛОН</a:t>
            </a:r>
            <a:r>
              <a:rPr lang="ru-RU" altLang="zh-CN" sz="2600" b="1" dirty="0">
                <a:latin typeface="Times New Roman" pitchFamily="18" charset="0"/>
              </a:rPr>
              <a:t> – </a:t>
            </a:r>
            <a:r>
              <a:rPr lang="ru-RU" altLang="zh-CN" sz="2600" b="1" dirty="0" err="1">
                <a:latin typeface="Times New Roman" pitchFamily="18" charset="0"/>
              </a:rPr>
              <a:t>белгілі</a:t>
            </a:r>
            <a:r>
              <a:rPr lang="ru-RU" altLang="zh-CN" sz="2600" b="1" dirty="0">
                <a:latin typeface="Times New Roman" pitchFamily="18" charset="0"/>
              </a:rPr>
              <a:t> </a:t>
            </a:r>
            <a:r>
              <a:rPr lang="ru-RU" altLang="zh-CN" sz="2600" b="1" dirty="0" err="1">
                <a:latin typeface="Times New Roman" pitchFamily="18" charset="0"/>
              </a:rPr>
              <a:t>антигенге</a:t>
            </a:r>
            <a:r>
              <a:rPr lang="ru-RU" altLang="zh-CN" sz="2600" b="1" dirty="0">
                <a:latin typeface="Times New Roman" pitchFamily="18" charset="0"/>
              </a:rPr>
              <a:t> </a:t>
            </a:r>
            <a:r>
              <a:rPr lang="ru-RU" altLang="zh-CN" sz="2600" b="1" dirty="0" err="1">
                <a:latin typeface="Times New Roman" pitchFamily="18" charset="0"/>
              </a:rPr>
              <a:t>қарсы</a:t>
            </a:r>
            <a:r>
              <a:rPr lang="ru-RU" altLang="zh-CN" sz="2600" b="1" dirty="0">
                <a:latin typeface="Times New Roman" pitchFamily="18" charset="0"/>
              </a:rPr>
              <a:t> </a:t>
            </a:r>
            <a:r>
              <a:rPr lang="ru-RU" altLang="zh-CN" sz="2600" b="1" dirty="0" err="1">
                <a:latin typeface="Times New Roman" pitchFamily="18" charset="0"/>
              </a:rPr>
              <a:t>бағытталған</a:t>
            </a:r>
            <a:r>
              <a:rPr lang="ru-RU" altLang="zh-CN" sz="2600" b="1" dirty="0">
                <a:latin typeface="Times New Roman" pitchFamily="18" charset="0"/>
              </a:rPr>
              <a:t> </a:t>
            </a:r>
            <a:r>
              <a:rPr lang="ru-RU" altLang="zh-CN" sz="2600" b="1" dirty="0" err="1">
                <a:latin typeface="Times New Roman" pitchFamily="18" charset="0"/>
              </a:rPr>
              <a:t>лимфоциттер</a:t>
            </a:r>
            <a:r>
              <a:rPr lang="ru-RU" altLang="zh-CN" sz="2600" b="1" dirty="0">
                <a:latin typeface="Times New Roman" pitchFamily="18" charset="0"/>
              </a:rPr>
              <a:t> </a:t>
            </a:r>
            <a:r>
              <a:rPr lang="ru-RU" altLang="zh-CN" sz="2600" b="1" dirty="0" err="1">
                <a:latin typeface="Times New Roman" pitchFamily="18" charset="0"/>
              </a:rPr>
              <a:t>тобы</a:t>
            </a:r>
            <a:endParaRPr lang="ru-RU" sz="2600" b="1" dirty="0">
              <a:latin typeface="Times New Roman" pitchFamily="18" charset="0"/>
            </a:endParaRPr>
          </a:p>
        </p:txBody>
      </p:sp>
      <p:pic>
        <p:nvPicPr>
          <p:cNvPr id="38917" name="Picture 5" descr="Clone">
            <a:extLst>
              <a:ext uri="{FF2B5EF4-FFF2-40B4-BE49-F238E27FC236}">
                <a16:creationId xmlns:a16="http://schemas.microsoft.com/office/drawing/2014/main" id="{6F9FC747-68D7-ABA5-EB81-642B51E041C0}"/>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208214" y="3429001"/>
            <a:ext cx="3959225" cy="2970213"/>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87" name="Rectangle 36886">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6889" name="Group 36888">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36890" name="Rectangle 36889">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891" name="Rectangle 36890">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6893" name="Freeform: Shape 36892">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6895" name="Rectangle 36894">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866" name="Rectangle 2">
            <a:extLst>
              <a:ext uri="{FF2B5EF4-FFF2-40B4-BE49-F238E27FC236}">
                <a16:creationId xmlns:a16="http://schemas.microsoft.com/office/drawing/2014/main" id="{A3173241-DCB3-2ABA-5E30-C667165FE0F2}"/>
              </a:ext>
            </a:extLst>
          </p:cNvPr>
          <p:cNvSpPr>
            <a:spLocks noGrp="1" noChangeArrowheads="1"/>
          </p:cNvSpPr>
          <p:nvPr>
            <p:ph type="title"/>
          </p:nvPr>
        </p:nvSpPr>
        <p:spPr>
          <a:xfrm>
            <a:off x="1143000" y="990599"/>
            <a:ext cx="9906000" cy="685800"/>
          </a:xfrm>
        </p:spPr>
        <p:txBody>
          <a:bodyPr anchor="t">
            <a:normAutofit/>
          </a:bodyPr>
          <a:lstStyle/>
          <a:p>
            <a:r>
              <a:rPr lang="en-US" altLang="ko-KR" sz="4000" b="1" i="1">
                <a:ea typeface="Gulim" panose="020B0600000101010101" pitchFamily="34" charset="-127"/>
              </a:rPr>
              <a:t>Шығу тегіне байланысты</a:t>
            </a:r>
            <a:endParaRPr lang="ru-RU" altLang="ru-RU" sz="4000" b="1" i="1"/>
          </a:p>
        </p:txBody>
      </p:sp>
      <p:graphicFrame>
        <p:nvGraphicFramePr>
          <p:cNvPr id="36869" name="Rectangle 3">
            <a:extLst>
              <a:ext uri="{FF2B5EF4-FFF2-40B4-BE49-F238E27FC236}">
                <a16:creationId xmlns:a16="http://schemas.microsoft.com/office/drawing/2014/main" id="{254D7747-01B3-9E61-68E1-6BE1F4E683C4}"/>
              </a:ext>
            </a:extLst>
          </p:cNvPr>
          <p:cNvGraphicFramePr>
            <a:graphicFrameLocks noGrp="1"/>
          </p:cNvGraphicFramePr>
          <p:nvPr>
            <p:ph idx="1"/>
            <p:extLst>
              <p:ext uri="{D42A27DB-BD31-4B8C-83A1-F6EECF244321}">
                <p14:modId xmlns:p14="http://schemas.microsoft.com/office/powerpoint/2010/main" val="4266787787"/>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F:\иммунитет\immunitet1.jpg">
            <a:extLst>
              <a:ext uri="{FF2B5EF4-FFF2-40B4-BE49-F238E27FC236}">
                <a16:creationId xmlns:a16="http://schemas.microsoft.com/office/drawing/2014/main" id="{218B9AA0-CA1F-B375-DAE6-A7590649155C}"/>
              </a:ext>
            </a:extLst>
          </p:cNvPr>
          <p:cNvPicPr>
            <a:picLocks noChangeAspect="1" noChangeArrowheads="1"/>
          </p:cNvPicPr>
          <p:nvPr/>
        </p:nvPicPr>
        <p:blipFill>
          <a:blip r:embed="rId2"/>
          <a:stretch>
            <a:fillRect/>
          </a:stretch>
        </p:blipFill>
        <p:spPr bwMode="auto">
          <a:xfrm>
            <a:off x="1230441" y="643467"/>
            <a:ext cx="9731117" cy="5571065"/>
          </a:xfrm>
          <a:prstGeom prst="rect">
            <a:avLst/>
          </a:prstGeom>
          <a:noFill/>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380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20" name="Rectangle 3891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2">
            <a:extLst>
              <a:ext uri="{FF2B5EF4-FFF2-40B4-BE49-F238E27FC236}">
                <a16:creationId xmlns:a16="http://schemas.microsoft.com/office/drawing/2014/main" id="{244427DE-1607-2157-8D1D-352D5A22736D}"/>
              </a:ext>
            </a:extLst>
          </p:cNvPr>
          <p:cNvSpPr>
            <a:spLocks noGrp="1" noChangeArrowheads="1"/>
          </p:cNvSpPr>
          <p:nvPr>
            <p:ph type="title"/>
          </p:nvPr>
        </p:nvSpPr>
        <p:spPr>
          <a:xfrm>
            <a:off x="589560" y="856180"/>
            <a:ext cx="4560584" cy="1128068"/>
          </a:xfrm>
        </p:spPr>
        <p:txBody>
          <a:bodyPr anchor="ctr">
            <a:normAutofit/>
          </a:bodyPr>
          <a:lstStyle/>
          <a:p>
            <a:r>
              <a:rPr lang="en-US" altLang="ko-KR" sz="3700" b="1">
                <a:ea typeface="Gulim" panose="020B0600000101010101" pitchFamily="34" charset="-127"/>
              </a:rPr>
              <a:t>Туа біткен иммунитет</a:t>
            </a:r>
            <a:endParaRPr lang="ru-RU" altLang="ru-RU" sz="3700" b="1"/>
          </a:p>
        </p:txBody>
      </p:sp>
      <p:grpSp>
        <p:nvGrpSpPr>
          <p:cNvPr id="38922" name="Group 3892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8923" name="Rectangle 389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4" name="Rectangle 389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26" name="Rectangle 3892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5" name="Rectangle 3">
            <a:extLst>
              <a:ext uri="{FF2B5EF4-FFF2-40B4-BE49-F238E27FC236}">
                <a16:creationId xmlns:a16="http://schemas.microsoft.com/office/drawing/2014/main" id="{53E38AC6-3A11-CAC0-1AEE-8753EE598D2C}"/>
              </a:ext>
            </a:extLst>
          </p:cNvPr>
          <p:cNvSpPr>
            <a:spLocks noGrp="1" noChangeArrowheads="1"/>
          </p:cNvSpPr>
          <p:nvPr>
            <p:ph idx="1"/>
          </p:nvPr>
        </p:nvSpPr>
        <p:spPr>
          <a:xfrm>
            <a:off x="590719" y="2330505"/>
            <a:ext cx="4559425" cy="3979585"/>
          </a:xfrm>
        </p:spPr>
        <p:txBody>
          <a:bodyPr anchor="ctr">
            <a:normAutofit/>
          </a:bodyPr>
          <a:lstStyle/>
          <a:p>
            <a:r>
              <a:rPr lang="en-US" altLang="ko-KR" sz="2000" dirty="0">
                <a:ea typeface="Gulim" panose="020B0600000101010101" pitchFamily="34" charset="-127"/>
              </a:rPr>
              <a:t>тұқым </a:t>
            </a:r>
            <a:r>
              <a:rPr lang="en-US" altLang="ko-KR" sz="2000" dirty="0" err="1">
                <a:ea typeface="Gulim" panose="020B0600000101010101" pitchFamily="34" charset="-127"/>
              </a:rPr>
              <a:t>қуалаушылықпен</a:t>
            </a:r>
            <a:r>
              <a:rPr lang="en-US" altLang="ko-KR" sz="2000" dirty="0">
                <a:ea typeface="Gulim" panose="020B0600000101010101" pitchFamily="34" charset="-127"/>
              </a:rPr>
              <a:t> </a:t>
            </a:r>
            <a:r>
              <a:rPr lang="en-US" altLang="ko-KR" sz="2000" dirty="0" err="1">
                <a:ea typeface="Gulim" panose="020B0600000101010101" pitchFamily="34" charset="-127"/>
              </a:rPr>
              <a:t>беріледі</a:t>
            </a:r>
            <a:r>
              <a:rPr lang="en-US" altLang="ko-KR" sz="2000" dirty="0">
                <a:ea typeface="Gulim" panose="020B0600000101010101" pitchFamily="34" charset="-127"/>
              </a:rPr>
              <a:t> және </a:t>
            </a:r>
            <a:r>
              <a:rPr lang="en-US" altLang="ko-KR" sz="2000" dirty="0" err="1">
                <a:ea typeface="Gulim" panose="020B0600000101010101" pitchFamily="34" charset="-127"/>
              </a:rPr>
              <a:t>конституционды</a:t>
            </a:r>
            <a:r>
              <a:rPr lang="en-US" altLang="ko-KR" sz="2000" dirty="0">
                <a:ea typeface="Gulim" panose="020B0600000101010101" pitchFamily="34" charset="-127"/>
              </a:rPr>
              <a:t> </a:t>
            </a:r>
            <a:r>
              <a:rPr lang="en-US" altLang="ko-KR" sz="2000" dirty="0" err="1">
                <a:ea typeface="Gulim" panose="020B0600000101010101" pitchFamily="34" charset="-127"/>
              </a:rPr>
              <a:t>түрге</a:t>
            </a:r>
            <a:r>
              <a:rPr lang="en-US" altLang="ko-KR" sz="2000" dirty="0">
                <a:ea typeface="Gulim" panose="020B0600000101010101" pitchFamily="34" charset="-127"/>
              </a:rPr>
              <a:t> </a:t>
            </a:r>
            <a:r>
              <a:rPr lang="en-US" altLang="ko-KR" sz="2000" dirty="0" err="1">
                <a:ea typeface="Gulim" panose="020B0600000101010101" pitchFamily="34" charset="-127"/>
              </a:rPr>
              <a:t>лайықты</a:t>
            </a:r>
            <a:r>
              <a:rPr lang="en-US" altLang="ko-KR" sz="2000" dirty="0">
                <a:ea typeface="Gulim" panose="020B0600000101010101" pitchFamily="34" charset="-127"/>
              </a:rPr>
              <a:t> </a:t>
            </a:r>
            <a:r>
              <a:rPr lang="en-US" altLang="ko-KR" sz="2000" dirty="0" err="1">
                <a:ea typeface="Gulim" panose="020B0600000101010101" pitchFamily="34" charset="-127"/>
              </a:rPr>
              <a:t>болады</a:t>
            </a:r>
            <a:r>
              <a:rPr lang="en-US" altLang="ko-KR" sz="2000" dirty="0">
                <a:ea typeface="Gulim" panose="020B0600000101010101" pitchFamily="34" charset="-127"/>
              </a:rPr>
              <a:t>. </a:t>
            </a:r>
            <a:endParaRPr lang="ru-RU" altLang="ko-KR" sz="2000" dirty="0">
              <a:ea typeface="Gulim" panose="020B0600000101010101" pitchFamily="34" charset="-127"/>
            </a:endParaRPr>
          </a:p>
          <a:p>
            <a:r>
              <a:rPr lang="ru-RU" sz="1800" b="0" i="0" dirty="0" err="1">
                <a:solidFill>
                  <a:srgbClr val="333333"/>
                </a:solidFill>
                <a:effectLst/>
                <a:latin typeface="Arial" panose="020B0604020202020204" pitchFamily="34" charset="0"/>
              </a:rPr>
              <a:t>Туа</a:t>
            </a:r>
            <a:r>
              <a:rPr lang="ru-RU" sz="1800" b="0" i="0" dirty="0">
                <a:solidFill>
                  <a:srgbClr val="333333"/>
                </a:solidFill>
                <a:effectLst/>
                <a:latin typeface="Arial" panose="020B0604020202020204" pitchFamily="34" charset="0"/>
              </a:rPr>
              <a:t> </a:t>
            </a:r>
            <a:r>
              <a:rPr lang="ru-RU" sz="1800" b="0" i="0" dirty="0" err="1">
                <a:solidFill>
                  <a:srgbClr val="333333"/>
                </a:solidFill>
                <a:effectLst/>
                <a:latin typeface="Arial" panose="020B0604020202020204" pitchFamily="34" charset="0"/>
              </a:rPr>
              <a:t>біткен</a:t>
            </a:r>
            <a:r>
              <a:rPr lang="ru-RU" sz="1800" b="0" i="0" dirty="0">
                <a:solidFill>
                  <a:srgbClr val="333333"/>
                </a:solidFill>
                <a:effectLst/>
                <a:latin typeface="Arial" panose="020B0604020202020204" pitchFamily="34" charset="0"/>
              </a:rPr>
              <a:t> иммунитет </a:t>
            </a:r>
            <a:r>
              <a:rPr lang="ru-RU" sz="1800" b="0" i="0" dirty="0" err="1">
                <a:solidFill>
                  <a:srgbClr val="333333"/>
                </a:solidFill>
                <a:effectLst/>
                <a:latin typeface="Arial" panose="020B0604020202020204" pitchFamily="34" charset="0"/>
              </a:rPr>
              <a:t>дереу</a:t>
            </a:r>
            <a:r>
              <a:rPr lang="ru-RU" sz="1800" b="0" i="0" dirty="0">
                <a:solidFill>
                  <a:srgbClr val="333333"/>
                </a:solidFill>
                <a:effectLst/>
                <a:latin typeface="Arial" panose="020B0604020202020204" pitchFamily="34" charset="0"/>
              </a:rPr>
              <a:t> </a:t>
            </a:r>
            <a:r>
              <a:rPr lang="ru-RU" sz="1800" b="0" i="0" dirty="0" err="1">
                <a:solidFill>
                  <a:srgbClr val="333333"/>
                </a:solidFill>
                <a:effectLst/>
                <a:latin typeface="Arial" panose="020B0604020202020204" pitchFamily="34" charset="0"/>
              </a:rPr>
              <a:t>әрекет</a:t>
            </a:r>
            <a:r>
              <a:rPr lang="ru-RU" sz="1800" b="0" i="0" dirty="0">
                <a:solidFill>
                  <a:srgbClr val="333333"/>
                </a:solidFill>
                <a:effectLst/>
                <a:latin typeface="Arial" panose="020B0604020202020204" pitchFamily="34" charset="0"/>
              </a:rPr>
              <a:t> </a:t>
            </a:r>
            <a:r>
              <a:rPr lang="ru-RU" sz="1800" b="0" i="0" dirty="0" err="1">
                <a:solidFill>
                  <a:srgbClr val="333333"/>
                </a:solidFill>
                <a:effectLst/>
                <a:latin typeface="Arial" panose="020B0604020202020204" pitchFamily="34" charset="0"/>
              </a:rPr>
              <a:t>етеді</a:t>
            </a:r>
            <a:r>
              <a:rPr lang="ru-RU" sz="1800" b="0" i="0" dirty="0">
                <a:solidFill>
                  <a:srgbClr val="333333"/>
                </a:solidFill>
                <a:effectLst/>
                <a:latin typeface="Arial" panose="020B0604020202020204" pitchFamily="34" charset="0"/>
              </a:rPr>
              <a:t>: </a:t>
            </a:r>
            <a:r>
              <a:rPr lang="ru-RU" sz="1800" b="0" i="0" dirty="0" err="1">
                <a:solidFill>
                  <a:srgbClr val="333333"/>
                </a:solidFill>
                <a:effectLst/>
                <a:latin typeface="Arial" panose="020B0604020202020204" pitchFamily="34" charset="0"/>
              </a:rPr>
              <a:t>фагоциттер</a:t>
            </a:r>
            <a:r>
              <a:rPr lang="ru-RU" sz="1800" b="0" i="0" dirty="0">
                <a:solidFill>
                  <a:srgbClr val="333333"/>
                </a:solidFill>
                <a:effectLst/>
                <a:latin typeface="Arial" panose="020B0604020202020204" pitchFamily="34" charset="0"/>
              </a:rPr>
              <a:t>, </a:t>
            </a:r>
            <a:r>
              <a:rPr lang="ru-RU" sz="1800" b="0" i="0" dirty="0" err="1">
                <a:solidFill>
                  <a:srgbClr val="333333"/>
                </a:solidFill>
                <a:effectLst/>
                <a:latin typeface="Arial" panose="020B0604020202020204" pitchFamily="34" charset="0"/>
              </a:rPr>
              <a:t>интерферондар</a:t>
            </a:r>
            <a:r>
              <a:rPr lang="ru-RU" sz="1800" b="0" i="0" dirty="0">
                <a:solidFill>
                  <a:srgbClr val="333333"/>
                </a:solidFill>
                <a:effectLst/>
                <a:latin typeface="Arial" panose="020B0604020202020204" pitchFamily="34" charset="0"/>
              </a:rPr>
              <a:t>, </a:t>
            </a:r>
            <a:r>
              <a:rPr lang="ru-RU" sz="1800" b="0" i="0" dirty="0" err="1">
                <a:solidFill>
                  <a:srgbClr val="333333"/>
                </a:solidFill>
                <a:effectLst/>
                <a:latin typeface="Arial" panose="020B0604020202020204" pitchFamily="34" charset="0"/>
              </a:rPr>
              <a:t>қабыну</a:t>
            </a:r>
            <a:r>
              <a:rPr lang="ru-RU" sz="1800" b="0" i="0" dirty="0">
                <a:solidFill>
                  <a:srgbClr val="333333"/>
                </a:solidFill>
                <a:effectLst/>
                <a:latin typeface="Arial" panose="020B0604020202020204" pitchFamily="34" charset="0"/>
              </a:rPr>
              <a:t> </a:t>
            </a:r>
            <a:r>
              <a:rPr lang="ru-RU" sz="1800" b="0" i="0" dirty="0" err="1">
                <a:solidFill>
                  <a:srgbClr val="333333"/>
                </a:solidFill>
                <a:effectLst/>
                <a:latin typeface="Arial" panose="020B0604020202020204" pitchFamily="34" charset="0"/>
              </a:rPr>
              <a:t>медиаторлары</a:t>
            </a:r>
            <a:r>
              <a:rPr lang="ru-RU" sz="1800" b="0" i="0" dirty="0">
                <a:solidFill>
                  <a:srgbClr val="333333"/>
                </a:solidFill>
                <a:effectLst/>
                <a:latin typeface="Arial" panose="020B0604020202020204" pitchFamily="34" charset="0"/>
              </a:rPr>
              <a:t> </a:t>
            </a:r>
            <a:r>
              <a:rPr lang="ru-RU" sz="1800" b="0" i="0" dirty="0" err="1">
                <a:solidFill>
                  <a:srgbClr val="333333"/>
                </a:solidFill>
                <a:effectLst/>
                <a:latin typeface="Arial" panose="020B0604020202020204" pitchFamily="34" charset="0"/>
              </a:rPr>
              <a:t>мәселені</a:t>
            </a:r>
            <a:r>
              <a:rPr lang="ru-RU" sz="1800" b="0" i="0" dirty="0">
                <a:solidFill>
                  <a:srgbClr val="333333"/>
                </a:solidFill>
                <a:effectLst/>
                <a:latin typeface="Arial" panose="020B0604020202020204" pitchFamily="34" charset="0"/>
              </a:rPr>
              <a:t> </a:t>
            </a:r>
            <a:r>
              <a:rPr lang="ru-RU" sz="1800" b="0" i="0" dirty="0" err="1">
                <a:solidFill>
                  <a:srgbClr val="333333"/>
                </a:solidFill>
                <a:effectLst/>
                <a:latin typeface="Arial" panose="020B0604020202020204" pitchFamily="34" charset="0"/>
              </a:rPr>
              <a:t>байқап</a:t>
            </a:r>
            <a:r>
              <a:rPr lang="ru-RU" sz="1800" b="0" i="0" dirty="0">
                <a:solidFill>
                  <a:srgbClr val="333333"/>
                </a:solidFill>
                <a:effectLst/>
                <a:latin typeface="Arial" panose="020B0604020202020204" pitchFamily="34" charset="0"/>
              </a:rPr>
              <a:t>, </a:t>
            </a:r>
            <a:r>
              <a:rPr lang="ru-RU" sz="1800" b="0" i="0" dirty="0" err="1">
                <a:solidFill>
                  <a:srgbClr val="333333"/>
                </a:solidFill>
                <a:effectLst/>
                <a:latin typeface="Arial" panose="020B0604020202020204" pitchFamily="34" charset="0"/>
              </a:rPr>
              <a:t>онымен</a:t>
            </a:r>
            <a:r>
              <a:rPr lang="ru-RU" sz="1800" b="0" i="0" dirty="0">
                <a:solidFill>
                  <a:srgbClr val="333333"/>
                </a:solidFill>
                <a:effectLst/>
                <a:latin typeface="Arial" panose="020B0604020202020204" pitchFamily="34" charset="0"/>
              </a:rPr>
              <a:t> </a:t>
            </a:r>
            <a:r>
              <a:rPr lang="ru-RU" sz="1800" b="0" i="0" dirty="0" err="1">
                <a:solidFill>
                  <a:srgbClr val="333333"/>
                </a:solidFill>
                <a:effectLst/>
                <a:latin typeface="Arial" panose="020B0604020202020204" pitchFamily="34" charset="0"/>
              </a:rPr>
              <a:t>бірден</a:t>
            </a:r>
            <a:r>
              <a:rPr lang="ru-RU" sz="1800" b="0" i="0" dirty="0">
                <a:solidFill>
                  <a:srgbClr val="333333"/>
                </a:solidFill>
                <a:effectLst/>
                <a:latin typeface="Arial" panose="020B0604020202020204" pitchFamily="34" charset="0"/>
              </a:rPr>
              <a:t> </a:t>
            </a:r>
            <a:r>
              <a:rPr lang="ru-RU" sz="1800" b="0" i="0" dirty="0" err="1">
                <a:solidFill>
                  <a:srgbClr val="333333"/>
                </a:solidFill>
                <a:effectLst/>
                <a:latin typeface="Arial" panose="020B0604020202020204" pitchFamily="34" charset="0"/>
              </a:rPr>
              <a:t>күресе</a:t>
            </a:r>
            <a:r>
              <a:rPr lang="ru-RU" sz="1800" b="0" i="0" dirty="0">
                <a:solidFill>
                  <a:srgbClr val="333333"/>
                </a:solidFill>
                <a:effectLst/>
                <a:latin typeface="Arial" panose="020B0604020202020204" pitchFamily="34" charset="0"/>
              </a:rPr>
              <a:t> </a:t>
            </a:r>
            <a:r>
              <a:rPr lang="ru-RU" sz="1800" b="0" i="0" dirty="0" err="1">
                <a:solidFill>
                  <a:srgbClr val="333333"/>
                </a:solidFill>
                <a:effectLst/>
                <a:latin typeface="Arial" panose="020B0604020202020204" pitchFamily="34" charset="0"/>
              </a:rPr>
              <a:t>бастайды</a:t>
            </a:r>
            <a:endParaRPr lang="ru-RU" sz="1800" b="0" i="0" dirty="0">
              <a:solidFill>
                <a:srgbClr val="333333"/>
              </a:solidFill>
              <a:effectLst/>
              <a:latin typeface="Arial" panose="020B0604020202020204" pitchFamily="34" charset="0"/>
              <a:ea typeface="Gulim" panose="020B0600000101010101" pitchFamily="34" charset="-127"/>
            </a:endParaRPr>
          </a:p>
          <a:p>
            <a:r>
              <a:rPr lang="en-US" altLang="ko-KR" sz="2000" dirty="0" err="1">
                <a:ea typeface="Gulim" panose="020B0600000101010101" pitchFamily="34" charset="-127"/>
              </a:rPr>
              <a:t>Мысалы</a:t>
            </a:r>
            <a:r>
              <a:rPr lang="en-US" altLang="ko-KR" sz="2000" dirty="0">
                <a:ea typeface="Gulim" panose="020B0600000101010101" pitchFamily="34" charset="-127"/>
              </a:rPr>
              <a:t>, </a:t>
            </a:r>
            <a:r>
              <a:rPr lang="en-US" altLang="ko-KR" sz="2000" dirty="0" err="1">
                <a:ea typeface="Gulim" panose="020B0600000101010101" pitchFamily="34" charset="-127"/>
              </a:rPr>
              <a:t>адамның</a:t>
            </a:r>
            <a:r>
              <a:rPr lang="en-US" altLang="ko-KR" sz="2000" dirty="0">
                <a:ea typeface="Gulim" panose="020B0600000101010101" pitchFamily="34" charset="-127"/>
              </a:rPr>
              <a:t> </a:t>
            </a:r>
            <a:r>
              <a:rPr lang="en-US" altLang="ko-KR" sz="2000" dirty="0" err="1">
                <a:ea typeface="Gulim" panose="020B0600000101010101" pitchFamily="34" charset="-127"/>
              </a:rPr>
              <a:t>ешқашан</a:t>
            </a:r>
            <a:r>
              <a:rPr lang="en-US" altLang="ko-KR" sz="2000" dirty="0">
                <a:ea typeface="Gulim" panose="020B0600000101010101" pitchFamily="34" charset="-127"/>
              </a:rPr>
              <a:t> </a:t>
            </a:r>
            <a:r>
              <a:rPr lang="en-US" altLang="ko-KR" sz="2000" dirty="0" err="1">
                <a:ea typeface="Gulim" panose="020B0600000101010101" pitchFamily="34" charset="-127"/>
              </a:rPr>
              <a:t>иттердің</a:t>
            </a:r>
            <a:r>
              <a:rPr lang="en-US" altLang="ko-KR" sz="2000" dirty="0">
                <a:ea typeface="Gulim" panose="020B0600000101010101" pitchFamily="34" charset="-127"/>
              </a:rPr>
              <a:t>, </a:t>
            </a:r>
            <a:r>
              <a:rPr lang="en-US" altLang="ko-KR" sz="2000" dirty="0" err="1">
                <a:ea typeface="Gulim" panose="020B0600000101010101" pitchFamily="34" charset="-127"/>
              </a:rPr>
              <a:t>ірі</a:t>
            </a:r>
            <a:r>
              <a:rPr lang="en-US" altLang="ko-KR" sz="2000" dirty="0">
                <a:ea typeface="Gulim" panose="020B0600000101010101" pitchFamily="34" charset="-127"/>
              </a:rPr>
              <a:t> </a:t>
            </a:r>
            <a:r>
              <a:rPr lang="en-US" altLang="ko-KR" sz="2000" dirty="0" err="1">
                <a:ea typeface="Gulim" panose="020B0600000101010101" pitchFamily="34" charset="-127"/>
              </a:rPr>
              <a:t>қара</a:t>
            </a:r>
            <a:r>
              <a:rPr lang="en-US" altLang="ko-KR" sz="2000" dirty="0">
                <a:ea typeface="Gulim" panose="020B0600000101010101" pitchFamily="34" charset="-127"/>
              </a:rPr>
              <a:t> </a:t>
            </a:r>
            <a:r>
              <a:rPr lang="en-US" altLang="ko-KR" sz="2000" dirty="0" err="1">
                <a:ea typeface="Gulim" panose="020B0600000101010101" pitchFamily="34" charset="-127"/>
              </a:rPr>
              <a:t>малдардың</a:t>
            </a:r>
            <a:r>
              <a:rPr lang="en-US" altLang="ko-KR" sz="2000" dirty="0">
                <a:ea typeface="Gulim" panose="020B0600000101010101" pitchFamily="34" charset="-127"/>
              </a:rPr>
              <a:t> </a:t>
            </a:r>
            <a:r>
              <a:rPr lang="en-US" altLang="ko-KR" sz="2000" dirty="0" err="1">
                <a:ea typeface="Gulim" panose="020B0600000101010101" pitchFamily="34" charset="-127"/>
              </a:rPr>
              <a:t>обасымен</a:t>
            </a:r>
            <a:r>
              <a:rPr lang="en-US" altLang="ko-KR" sz="2000" dirty="0">
                <a:ea typeface="Gulim" panose="020B0600000101010101" pitchFamily="34" charset="-127"/>
              </a:rPr>
              <a:t> </a:t>
            </a:r>
            <a:r>
              <a:rPr lang="en-US" altLang="ko-KR" sz="2000" dirty="0" err="1">
                <a:ea typeface="Gulim" panose="020B0600000101010101" pitchFamily="34" charset="-127"/>
              </a:rPr>
              <a:t>ауырмайтыны</a:t>
            </a:r>
            <a:r>
              <a:rPr lang="en-US" altLang="ko-KR" sz="2000" dirty="0">
                <a:ea typeface="Gulim" panose="020B0600000101010101" pitchFamily="34" charset="-127"/>
              </a:rPr>
              <a:t> </a:t>
            </a:r>
            <a:r>
              <a:rPr lang="en-US" altLang="ko-KR" sz="2000" dirty="0" err="1">
                <a:ea typeface="Gulim" panose="020B0600000101010101" pitchFamily="34" charset="-127"/>
              </a:rPr>
              <a:t>белгілі</a:t>
            </a:r>
            <a:r>
              <a:rPr lang="en-US" altLang="ko-KR" sz="2000" dirty="0">
                <a:ea typeface="Gulim" panose="020B0600000101010101" pitchFamily="34" charset="-127"/>
              </a:rPr>
              <a:t>. </a:t>
            </a:r>
            <a:r>
              <a:rPr lang="en-US" altLang="ko-KR" sz="2000" dirty="0" err="1">
                <a:ea typeface="Gulim" panose="020B0600000101010101" pitchFamily="34" charset="-127"/>
              </a:rPr>
              <a:t>Туа</a:t>
            </a:r>
            <a:r>
              <a:rPr lang="en-US" altLang="ko-KR" sz="2000" dirty="0">
                <a:ea typeface="Gulim" panose="020B0600000101010101" pitchFamily="34" charset="-127"/>
              </a:rPr>
              <a:t> </a:t>
            </a:r>
            <a:r>
              <a:rPr lang="en-US" altLang="ko-KR" sz="2000" dirty="0" err="1">
                <a:ea typeface="Gulim" panose="020B0600000101010101" pitchFamily="34" charset="-127"/>
              </a:rPr>
              <a:t>біткен</a:t>
            </a:r>
            <a:r>
              <a:rPr lang="en-US" altLang="ko-KR" sz="2000" dirty="0">
                <a:ea typeface="Gulim" panose="020B0600000101010101" pitchFamily="34" charset="-127"/>
              </a:rPr>
              <a:t> </a:t>
            </a:r>
            <a:r>
              <a:rPr lang="en-US" altLang="ko-KR" sz="2000" dirty="0" err="1">
                <a:ea typeface="Gulim" panose="020B0600000101010101" pitchFamily="34" charset="-127"/>
              </a:rPr>
              <a:t>иммунитет</a:t>
            </a:r>
            <a:r>
              <a:rPr lang="en-US" altLang="ko-KR" sz="2000" dirty="0">
                <a:ea typeface="Gulim" panose="020B0600000101010101" pitchFamily="34" charset="-127"/>
              </a:rPr>
              <a:t> </a:t>
            </a:r>
            <a:r>
              <a:rPr lang="en-US" altLang="ko-KR" sz="2000" dirty="0" err="1">
                <a:ea typeface="Gulim" panose="020B0600000101010101" pitchFamily="34" charset="-127"/>
              </a:rPr>
              <a:t>өте</a:t>
            </a:r>
            <a:r>
              <a:rPr lang="en-US" altLang="ko-KR" sz="2000" dirty="0">
                <a:ea typeface="Gulim" panose="020B0600000101010101" pitchFamily="34" charset="-127"/>
              </a:rPr>
              <a:t> </a:t>
            </a:r>
            <a:r>
              <a:rPr lang="en-US" altLang="ko-KR" sz="2000" dirty="0" err="1">
                <a:ea typeface="Gulim" panose="020B0600000101010101" pitchFamily="34" charset="-127"/>
              </a:rPr>
              <a:t>берік</a:t>
            </a:r>
            <a:r>
              <a:rPr lang="en-US" altLang="ko-KR" sz="2000" dirty="0">
                <a:ea typeface="Gulim" panose="020B0600000101010101" pitchFamily="34" charset="-127"/>
              </a:rPr>
              <a:t> </a:t>
            </a:r>
            <a:r>
              <a:rPr lang="en-US" altLang="ko-KR" sz="2000" dirty="0" err="1">
                <a:ea typeface="Gulim" panose="020B0600000101010101" pitchFamily="34" charset="-127"/>
              </a:rPr>
              <a:t>болады</a:t>
            </a:r>
            <a:r>
              <a:rPr lang="en-US" altLang="ko-KR" sz="2000" dirty="0">
                <a:ea typeface="Gulim" panose="020B0600000101010101" pitchFamily="34" charset="-127"/>
              </a:rPr>
              <a:t>, </a:t>
            </a:r>
            <a:r>
              <a:rPr lang="en-US" altLang="ko-KR" sz="2000" dirty="0" err="1">
                <a:ea typeface="Gulim" panose="020B0600000101010101" pitchFamily="34" charset="-127"/>
              </a:rPr>
              <a:t>бірақ</a:t>
            </a:r>
            <a:r>
              <a:rPr lang="en-US" altLang="ko-KR" sz="2000" dirty="0">
                <a:ea typeface="Gulim" panose="020B0600000101010101" pitchFamily="34" charset="-127"/>
              </a:rPr>
              <a:t> </a:t>
            </a:r>
            <a:r>
              <a:rPr lang="en-US" altLang="ko-KR" sz="2000" dirty="0" err="1">
                <a:ea typeface="Gulim" panose="020B0600000101010101" pitchFamily="34" charset="-127"/>
              </a:rPr>
              <a:t>абсолютты</a:t>
            </a:r>
            <a:r>
              <a:rPr lang="en-US" altLang="ko-KR" sz="2000" dirty="0">
                <a:ea typeface="Gulim" panose="020B0600000101010101" pitchFamily="34" charset="-127"/>
              </a:rPr>
              <a:t> </a:t>
            </a:r>
            <a:r>
              <a:rPr lang="en-US" altLang="ko-KR" sz="2000" dirty="0" err="1">
                <a:ea typeface="Gulim" panose="020B0600000101010101" pitchFamily="34" charset="-127"/>
              </a:rPr>
              <a:t>емес</a:t>
            </a:r>
            <a:r>
              <a:rPr lang="en-US" altLang="ko-KR" sz="2000" dirty="0">
                <a:ea typeface="Gulim" panose="020B0600000101010101" pitchFamily="34" charset="-127"/>
              </a:rPr>
              <a:t>.</a:t>
            </a:r>
            <a:endParaRPr lang="en-US" altLang="ko-KR" sz="2000" b="1" dirty="0">
              <a:ea typeface="Gulim" panose="020B0600000101010101" pitchFamily="34" charset="-127"/>
            </a:endParaRPr>
          </a:p>
        </p:txBody>
      </p:sp>
      <p:sp>
        <p:nvSpPr>
          <p:cNvPr id="38928" name="Rectangle 3892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30" name="Rectangle 389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Врождённый Иммунитет: векторные изображения и иллюстрации, которые можно  скачать бесплатно">
            <a:extLst>
              <a:ext uri="{FF2B5EF4-FFF2-40B4-BE49-F238E27FC236}">
                <a16:creationId xmlns:a16="http://schemas.microsoft.com/office/drawing/2014/main" id="{AAE9A722-F36B-273D-FDEC-06890F0E1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 b="306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Иммунология в медицинском центре МедЭлит | Прием врача-иммунолога в Москве">
            <a:extLst>
              <a:ext uri="{FF2B5EF4-FFF2-40B4-BE49-F238E27FC236}">
                <a16:creationId xmlns:a16="http://schemas.microsoft.com/office/drawing/2014/main" id="{2F2ACF56-407F-EB91-4F5B-97D4A67AF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775" b="-2"/>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C530EDEC-6E00-6C85-B10D-F5EF52133986}"/>
              </a:ext>
            </a:extLst>
          </p:cNvPr>
          <p:cNvSpPr>
            <a:spLocks noGrp="1"/>
          </p:cNvSpPr>
          <p:nvPr>
            <p:ph idx="1"/>
          </p:nvPr>
        </p:nvSpPr>
        <p:spPr>
          <a:xfrm>
            <a:off x="6617109" y="670558"/>
            <a:ext cx="5161935" cy="5808899"/>
          </a:xfrm>
        </p:spPr>
        <p:txBody>
          <a:bodyPr anchor="t">
            <a:normAutofit/>
          </a:bodyPr>
          <a:lstStyle/>
          <a:p>
            <a:r>
              <a:rPr lang="ru-RU" altLang="ru-KZ" sz="2400" b="1" dirty="0">
                <a:latin typeface="Arial Narrow" panose="020B0606020202030204" pitchFamily="34" charset="0"/>
                <a:cs typeface="Times New Roman" panose="02020603050405020304" pitchFamily="18" charset="0"/>
              </a:rPr>
              <a:t>Иммунология</a:t>
            </a:r>
            <a:r>
              <a:rPr lang="ru-RU" altLang="ru-KZ" sz="2400" dirty="0">
                <a:latin typeface="Arial Narrow" panose="020B0606020202030204" pitchFamily="34" charset="0"/>
                <a:cs typeface="Times New Roman" panose="02020603050405020304" pitchFamily="18" charset="0"/>
              </a:rPr>
              <a:t> (иммунитет және </a:t>
            </a:r>
            <a:r>
              <a:rPr lang="ru-RU" altLang="ru-KZ" sz="2400" dirty="0">
                <a:latin typeface="Arial Narrow" panose="020B0606020202030204" pitchFamily="34" charset="0"/>
                <a:cs typeface="Times New Roman" panose="02020603050405020304" pitchFamily="18" charset="0"/>
                <a:hlinkClick r:id="rId3" tooltip="Грек тілі"/>
              </a:rPr>
              <a:t>грек.</a:t>
            </a:r>
            <a:r>
              <a:rPr lang="ru-RU" altLang="ru-KZ" sz="2400" dirty="0">
                <a:latin typeface="Arial Narrow" panose="020B0606020202030204" pitchFamily="34" charset="0"/>
                <a:cs typeface="Times New Roman" panose="02020603050405020304" pitchFamily="18" charset="0"/>
              </a:rPr>
              <a:t> </a:t>
            </a:r>
            <a:r>
              <a:rPr lang="en-US" altLang="ru-KZ" sz="2400" dirty="0">
                <a:latin typeface="Arial Narrow" panose="020B0606020202030204" pitchFamily="34" charset="0"/>
                <a:cs typeface="Times New Roman" panose="02020603050405020304" pitchFamily="18" charset="0"/>
              </a:rPr>
              <a:t>logos – </a:t>
            </a:r>
            <a:r>
              <a:rPr lang="ru-RU" altLang="ru-KZ" sz="2400" dirty="0" err="1">
                <a:latin typeface="Arial Narrow" panose="020B0606020202030204" pitchFamily="34" charset="0"/>
                <a:cs typeface="Times New Roman" panose="02020603050405020304" pitchFamily="18" charset="0"/>
              </a:rPr>
              <a:t>ілім</a:t>
            </a:r>
            <a:r>
              <a:rPr lang="ru-RU" altLang="ru-KZ" sz="2400" dirty="0">
                <a:latin typeface="Arial Narrow" panose="020B0606020202030204" pitchFamily="34" charset="0"/>
                <a:cs typeface="Times New Roman" panose="02020603050405020304" pitchFamily="18" charset="0"/>
              </a:rPr>
              <a:t>) – </a:t>
            </a:r>
            <a:r>
              <a:rPr lang="ru-RU" altLang="ru-KZ" sz="2400" dirty="0" err="1">
                <a:latin typeface="Arial Narrow" panose="020B0606020202030204" pitchFamily="34" charset="0"/>
                <a:cs typeface="Times New Roman" panose="02020603050405020304" pitchFamily="18" charset="0"/>
              </a:rPr>
              <a:t>организмнің</a:t>
            </a:r>
            <a:r>
              <a:rPr lang="ru-RU" altLang="ru-KZ" sz="2400" dirty="0">
                <a:latin typeface="Arial Narrow" panose="020B0606020202030204" pitchFamily="34" charset="0"/>
                <a:cs typeface="Times New Roman" panose="02020603050405020304" pitchFamily="18" charset="0"/>
              </a:rPr>
              <a:t> </a:t>
            </a:r>
            <a:r>
              <a:rPr lang="ru-RU" altLang="ru-KZ" sz="2400" dirty="0" err="1">
                <a:latin typeface="Arial Narrow" panose="020B0606020202030204" pitchFamily="34" charset="0"/>
                <a:cs typeface="Times New Roman" panose="02020603050405020304" pitchFamily="18" charset="0"/>
              </a:rPr>
              <a:t>әртүрлі</a:t>
            </a:r>
            <a:r>
              <a:rPr lang="ru-RU" altLang="ru-KZ" sz="2400" dirty="0">
                <a:latin typeface="Arial Narrow" panose="020B0606020202030204" pitchFamily="34" charset="0"/>
                <a:cs typeface="Times New Roman" panose="02020603050405020304" pitchFamily="18" charset="0"/>
              </a:rPr>
              <a:t> </a:t>
            </a:r>
            <a:r>
              <a:rPr lang="ru-RU" altLang="ru-KZ" sz="2400" dirty="0" err="1">
                <a:latin typeface="Arial Narrow" panose="020B0606020202030204" pitchFamily="34" charset="0"/>
                <a:cs typeface="Times New Roman" panose="02020603050405020304" pitchFamily="18" charset="0"/>
              </a:rPr>
              <a:t>антигендерге</a:t>
            </a:r>
            <a:r>
              <a:rPr lang="ru-RU" altLang="ru-KZ" sz="2400" dirty="0">
                <a:latin typeface="Arial Narrow" panose="020B0606020202030204" pitchFamily="34" charset="0"/>
                <a:cs typeface="Times New Roman" panose="02020603050405020304" pitchFamily="18" charset="0"/>
              </a:rPr>
              <a:t> (</a:t>
            </a:r>
            <a:r>
              <a:rPr lang="ru-RU" altLang="ru-KZ" sz="2400" dirty="0" err="1">
                <a:latin typeface="Arial Narrow" panose="020B0606020202030204" pitchFamily="34" charset="0"/>
                <a:cs typeface="Times New Roman" panose="02020603050405020304" pitchFamily="18" charset="0"/>
              </a:rPr>
              <a:t>организмге</a:t>
            </a:r>
            <a:r>
              <a:rPr lang="ru-RU" altLang="ru-KZ" sz="2400" dirty="0">
                <a:latin typeface="Arial Narrow" panose="020B0606020202030204" pitchFamily="34" charset="0"/>
                <a:cs typeface="Times New Roman" panose="02020603050405020304" pitchFamily="18" charset="0"/>
              </a:rPr>
              <a:t> </a:t>
            </a:r>
            <a:r>
              <a:rPr lang="ru-RU" altLang="ru-KZ" sz="2400" dirty="0" err="1">
                <a:latin typeface="Arial Narrow" panose="020B0606020202030204" pitchFamily="34" charset="0"/>
                <a:cs typeface="Times New Roman" panose="02020603050405020304" pitchFamily="18" charset="0"/>
              </a:rPr>
              <a:t>түскен</a:t>
            </a:r>
            <a:r>
              <a:rPr lang="ru-RU" altLang="ru-KZ" sz="2400" dirty="0">
                <a:latin typeface="Arial Narrow" panose="020B0606020202030204" pitchFamily="34" charset="0"/>
                <a:cs typeface="Times New Roman" panose="02020603050405020304" pitchFamily="18" charset="0"/>
              </a:rPr>
              <a:t> жат </a:t>
            </a:r>
            <a:r>
              <a:rPr lang="ru-RU" altLang="ru-KZ" sz="2400" dirty="0" err="1">
                <a:latin typeface="Arial Narrow" panose="020B0606020202030204" pitchFamily="34" charset="0"/>
                <a:cs typeface="Times New Roman" panose="02020603050405020304" pitchFamily="18" charset="0"/>
              </a:rPr>
              <a:t>текті</a:t>
            </a:r>
            <a:r>
              <a:rPr lang="ru-RU" altLang="ru-KZ" sz="2400" dirty="0">
                <a:latin typeface="Arial Narrow" panose="020B0606020202030204" pitchFamily="34" charset="0"/>
                <a:cs typeface="Times New Roman" panose="02020603050405020304" pitchFamily="18" charset="0"/>
              </a:rPr>
              <a:t> </a:t>
            </a:r>
            <a:r>
              <a:rPr lang="ru-RU" altLang="ru-KZ" sz="2400" dirty="0" err="1">
                <a:latin typeface="Arial Narrow" panose="020B0606020202030204" pitchFamily="34" charset="0"/>
                <a:cs typeface="Times New Roman" panose="02020603050405020304" pitchFamily="18" charset="0"/>
              </a:rPr>
              <a:t>агенттер</a:t>
            </a:r>
            <a:r>
              <a:rPr lang="ru-RU" altLang="ru-KZ" sz="2400" dirty="0">
                <a:latin typeface="Arial Narrow" panose="020B0606020202030204" pitchFamily="34" charset="0"/>
                <a:cs typeface="Times New Roman" panose="02020603050405020304" pitchFamily="18" charset="0"/>
              </a:rPr>
              <a:t>) </a:t>
            </a:r>
            <a:r>
              <a:rPr lang="ru-RU" altLang="ru-KZ" sz="2400" dirty="0" err="1">
                <a:latin typeface="Arial Narrow" panose="020B0606020202030204" pitchFamily="34" charset="0"/>
                <a:cs typeface="Times New Roman" panose="02020603050405020304" pitchFamily="18" charset="0"/>
              </a:rPr>
              <a:t>молекулалық</a:t>
            </a:r>
            <a:r>
              <a:rPr lang="ru-RU" altLang="ru-KZ" sz="2400" dirty="0">
                <a:latin typeface="Arial Narrow" panose="020B0606020202030204" pitchFamily="34" charset="0"/>
                <a:cs typeface="Times New Roman" panose="02020603050405020304" pitchFamily="18" charset="0"/>
              </a:rPr>
              <a:t>, </a:t>
            </a:r>
            <a:r>
              <a:rPr lang="ru-RU" altLang="ru-KZ" sz="2400" dirty="0" err="1">
                <a:latin typeface="Arial Narrow" panose="020B0606020202030204" pitchFamily="34" charset="0"/>
                <a:cs typeface="Times New Roman" panose="02020603050405020304" pitchFamily="18" charset="0"/>
              </a:rPr>
              <a:t>жасушалық</a:t>
            </a:r>
            <a:r>
              <a:rPr lang="ru-RU" altLang="ru-KZ" sz="2400" dirty="0">
                <a:latin typeface="Arial Narrow" panose="020B0606020202030204" pitchFamily="34" charset="0"/>
                <a:cs typeface="Times New Roman" panose="02020603050405020304" pitchFamily="18" charset="0"/>
              </a:rPr>
              <a:t> және </a:t>
            </a:r>
            <a:r>
              <a:rPr lang="ru-RU" altLang="ru-KZ" sz="2400" dirty="0" err="1">
                <a:latin typeface="Arial Narrow" panose="020B0606020202030204" pitchFamily="34" charset="0"/>
                <a:cs typeface="Times New Roman" panose="02020603050405020304" pitchFamily="18" charset="0"/>
              </a:rPr>
              <a:t>басқа</a:t>
            </a:r>
            <a:r>
              <a:rPr lang="ru-RU" altLang="ru-KZ" sz="2400" dirty="0">
                <a:latin typeface="Arial Narrow" panose="020B0606020202030204" pitchFamily="34" charset="0"/>
                <a:cs typeface="Times New Roman" panose="02020603050405020304" pitchFamily="18" charset="0"/>
              </a:rPr>
              <a:t> </a:t>
            </a:r>
            <a:r>
              <a:rPr lang="ru-RU" altLang="ru-KZ" sz="2400" dirty="0" err="1">
                <a:latin typeface="Arial Narrow" panose="020B0606020202030204" pitchFamily="34" charset="0"/>
                <a:cs typeface="Times New Roman" panose="02020603050405020304" pitchFamily="18" charset="0"/>
              </a:rPr>
              <a:t>физиологиялық</a:t>
            </a:r>
            <a:r>
              <a:rPr lang="ru-RU" altLang="ru-KZ" sz="2400" dirty="0">
                <a:latin typeface="Arial Narrow" panose="020B0606020202030204" pitchFamily="34" charset="0"/>
                <a:cs typeface="Times New Roman" panose="02020603050405020304" pitchFamily="18" charset="0"/>
              </a:rPr>
              <a:t> </a:t>
            </a:r>
            <a:r>
              <a:rPr lang="ru-RU" altLang="ru-KZ" sz="2400" dirty="0" err="1">
                <a:latin typeface="Arial Narrow" panose="020B0606020202030204" pitchFamily="34" charset="0"/>
                <a:cs typeface="Times New Roman" panose="02020603050405020304" pitchFamily="18" charset="0"/>
              </a:rPr>
              <a:t>реакцияларын</a:t>
            </a:r>
            <a:r>
              <a:rPr lang="ru-RU" altLang="ru-KZ" sz="2400" dirty="0">
                <a:latin typeface="Arial Narrow" panose="020B0606020202030204" pitchFamily="34" charset="0"/>
                <a:cs typeface="Times New Roman" panose="02020603050405020304" pitchFamily="18" charset="0"/>
              </a:rPr>
              <a:t> </a:t>
            </a:r>
            <a:r>
              <a:rPr lang="ru-RU" altLang="ru-KZ" sz="2400" dirty="0" err="1">
                <a:latin typeface="Arial Narrow" panose="020B0606020202030204" pitchFamily="34" charset="0"/>
                <a:cs typeface="Times New Roman" panose="02020603050405020304" pitchFamily="18" charset="0"/>
              </a:rPr>
              <a:t>зерттейтін</a:t>
            </a:r>
            <a:r>
              <a:rPr lang="ru-RU" altLang="ru-KZ" sz="2400" dirty="0">
                <a:latin typeface="Arial Narrow" panose="020B0606020202030204" pitchFamily="34" charset="0"/>
                <a:cs typeface="Times New Roman" panose="02020603050405020304" pitchFamily="18" charset="0"/>
              </a:rPr>
              <a:t> медицина және биология </a:t>
            </a:r>
            <a:r>
              <a:rPr lang="ru-RU" altLang="ru-KZ" sz="2400" dirty="0" err="1">
                <a:latin typeface="Arial Narrow" panose="020B0606020202030204" pitchFamily="34" charset="0"/>
                <a:cs typeface="Times New Roman" panose="02020603050405020304" pitchFamily="18" charset="0"/>
              </a:rPr>
              <a:t>ғылымдарының</a:t>
            </a:r>
            <a:r>
              <a:rPr lang="ru-RU" altLang="ru-KZ" sz="2400" dirty="0">
                <a:latin typeface="Arial Narrow" panose="020B0606020202030204" pitchFamily="34" charset="0"/>
                <a:cs typeface="Times New Roman" panose="02020603050405020304" pitchFamily="18" charset="0"/>
              </a:rPr>
              <a:t> </a:t>
            </a:r>
            <a:r>
              <a:rPr lang="ru-RU" altLang="ru-KZ" sz="2400" dirty="0" err="1">
                <a:latin typeface="Arial Narrow" panose="020B0606020202030204" pitchFamily="34" charset="0"/>
                <a:cs typeface="Times New Roman" panose="02020603050405020304" pitchFamily="18" charset="0"/>
              </a:rPr>
              <a:t>сабақтас</a:t>
            </a:r>
            <a:r>
              <a:rPr lang="ru-RU" altLang="ru-KZ" sz="2400" dirty="0">
                <a:latin typeface="Arial Narrow" panose="020B0606020202030204" pitchFamily="34" charset="0"/>
                <a:cs typeface="Times New Roman" panose="02020603050405020304" pitchFamily="18" charset="0"/>
              </a:rPr>
              <a:t> </a:t>
            </a:r>
            <a:r>
              <a:rPr lang="ru-RU" altLang="ru-KZ" sz="2400" dirty="0" err="1">
                <a:latin typeface="Arial Narrow" panose="020B0606020202030204" pitchFamily="34" charset="0"/>
                <a:cs typeface="Times New Roman" panose="02020603050405020304" pitchFamily="18" charset="0"/>
              </a:rPr>
              <a:t>саласы</a:t>
            </a:r>
            <a:r>
              <a:rPr lang="ru-RU" altLang="ru-KZ" sz="2400" dirty="0">
                <a:latin typeface="Arial Narrow" panose="020B0606020202030204" pitchFamily="34" charset="0"/>
                <a:cs typeface="Times New Roman" panose="02020603050405020304" pitchFamily="18" charset="0"/>
              </a:rPr>
              <a:t>.</a:t>
            </a:r>
          </a:p>
          <a:p>
            <a:r>
              <a:rPr lang="ru-RU" sz="2400" dirty="0">
                <a:latin typeface="Arial Narrow" panose="020B0606020202030204" pitchFamily="34" charset="0"/>
              </a:rPr>
              <a:t> «Иммунитет» </a:t>
            </a:r>
            <a:r>
              <a:rPr lang="ru-RU" sz="2400" dirty="0" err="1">
                <a:latin typeface="Arial Narrow" panose="020B0606020202030204" pitchFamily="34" charset="0"/>
              </a:rPr>
              <a:t>сөзі</a:t>
            </a:r>
            <a:r>
              <a:rPr lang="ru-RU" sz="2400" dirty="0">
                <a:latin typeface="Arial Narrow" panose="020B0606020202030204" pitchFamily="34" charset="0"/>
              </a:rPr>
              <a:t> </a:t>
            </a:r>
            <a:r>
              <a:rPr lang="ru-RU" sz="2400" dirty="0" err="1">
                <a:latin typeface="Arial Narrow" panose="020B0606020202030204" pitchFamily="34" charset="0"/>
              </a:rPr>
              <a:t>алғашқыда</a:t>
            </a:r>
            <a:r>
              <a:rPr lang="ru-RU" sz="2400" dirty="0">
                <a:latin typeface="Arial Narrow" panose="020B0606020202030204" pitchFamily="34" charset="0"/>
              </a:rPr>
              <a:t> </a:t>
            </a:r>
            <a:r>
              <a:rPr lang="ru-RU" sz="2400" dirty="0" err="1">
                <a:latin typeface="Arial Narrow" panose="020B0606020202030204" pitchFamily="34" charset="0"/>
              </a:rPr>
              <a:t>юристтік</a:t>
            </a:r>
            <a:r>
              <a:rPr lang="ru-RU" sz="2400" dirty="0">
                <a:latin typeface="Arial Narrow" panose="020B0606020202030204" pitchFamily="34" charset="0"/>
              </a:rPr>
              <a:t> </a:t>
            </a:r>
            <a:r>
              <a:rPr lang="ru-RU" sz="2400" dirty="0" err="1">
                <a:latin typeface="Arial Narrow" panose="020B0606020202030204" pitchFamily="34" charset="0"/>
              </a:rPr>
              <a:t>терминге</a:t>
            </a:r>
            <a:r>
              <a:rPr lang="ru-RU" sz="2400" dirty="0">
                <a:latin typeface="Arial Narrow" panose="020B0606020202030204" pitchFamily="34" charset="0"/>
              </a:rPr>
              <a:t> </a:t>
            </a:r>
            <a:r>
              <a:rPr lang="ru-RU" sz="2400" dirty="0" err="1">
                <a:latin typeface="Arial Narrow" panose="020B0606020202030204" pitchFamily="34" charset="0"/>
              </a:rPr>
              <a:t>жатқан</a:t>
            </a:r>
            <a:r>
              <a:rPr lang="ru-RU" sz="2400" dirty="0">
                <a:latin typeface="Arial Narrow" panose="020B0606020202030204" pitchFamily="34" charset="0"/>
              </a:rPr>
              <a:t> (</a:t>
            </a:r>
            <a:r>
              <a:rPr lang="en-US" sz="2400" dirty="0" err="1">
                <a:latin typeface="Arial Narrow" panose="020B0606020202030204" pitchFamily="34" charset="0"/>
              </a:rPr>
              <a:t>immunitas</a:t>
            </a:r>
            <a:r>
              <a:rPr lang="en-US" sz="2400" dirty="0">
                <a:latin typeface="Arial Narrow" panose="020B0606020202030204" pitchFamily="34" charset="0"/>
              </a:rPr>
              <a:t> - </a:t>
            </a:r>
            <a:r>
              <a:rPr lang="ru-RU" sz="2400" dirty="0">
                <a:latin typeface="Arial Narrow" panose="020B0606020202030204" pitchFamily="34" charset="0"/>
              </a:rPr>
              <a:t>лат. </a:t>
            </a:r>
            <a:r>
              <a:rPr lang="ru-RU" sz="2400" dirty="0" err="1">
                <a:latin typeface="Arial Narrow" panose="020B0606020202030204" pitchFamily="34" charset="0"/>
              </a:rPr>
              <a:t>бір</a:t>
            </a:r>
            <a:r>
              <a:rPr lang="ru-RU" sz="2400" dirty="0">
                <a:latin typeface="Arial Narrow" panose="020B0606020202030204" pitchFamily="34" charset="0"/>
              </a:rPr>
              <a:t> </a:t>
            </a:r>
            <a:r>
              <a:rPr lang="ru-RU" sz="2400" dirty="0" err="1">
                <a:latin typeface="Arial Narrow" panose="020B0606020202030204" pitchFamily="34" charset="0"/>
              </a:rPr>
              <a:t>нәрседен</a:t>
            </a:r>
            <a:r>
              <a:rPr lang="ru-RU" sz="2400" dirty="0">
                <a:latin typeface="Arial Narrow" panose="020B0606020202030204" pitchFamily="34" charset="0"/>
              </a:rPr>
              <a:t> </a:t>
            </a:r>
            <a:r>
              <a:rPr lang="ru-RU" sz="2400" dirty="0" err="1">
                <a:latin typeface="Arial Narrow" panose="020B0606020202030204" pitchFamily="34" charset="0"/>
              </a:rPr>
              <a:t>құтылу</a:t>
            </a:r>
            <a:r>
              <a:rPr lang="ru-RU" sz="2400" dirty="0">
                <a:latin typeface="Arial Narrow" panose="020B0606020202030204" pitchFamily="34" charset="0"/>
              </a:rPr>
              <a:t>, </a:t>
            </a:r>
            <a:r>
              <a:rPr lang="ru-RU" sz="2400" dirty="0" err="1">
                <a:latin typeface="Arial Narrow" panose="020B0606020202030204" pitchFamily="34" charset="0"/>
              </a:rPr>
              <a:t>босау</a:t>
            </a:r>
            <a:r>
              <a:rPr lang="ru-RU" sz="2400" dirty="0">
                <a:latin typeface="Arial Narrow" panose="020B0606020202030204" pitchFamily="34" charset="0"/>
              </a:rPr>
              <a:t>). </a:t>
            </a:r>
            <a:endParaRPr lang="ru-KZ" sz="2400" dirty="0">
              <a:latin typeface="Arial Narrow" panose="020B0606020202030204" pitchFamily="34" charset="0"/>
            </a:endParaRPr>
          </a:p>
        </p:txBody>
      </p:sp>
    </p:spTree>
    <p:extLst>
      <p:ext uri="{BB962C8B-B14F-4D97-AF65-F5344CB8AC3E}">
        <p14:creationId xmlns:p14="http://schemas.microsoft.com/office/powerpoint/2010/main" val="2594298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4" name="Rectangle 3">
            <a:extLst>
              <a:ext uri="{FF2B5EF4-FFF2-40B4-BE49-F238E27FC236}">
                <a16:creationId xmlns:a16="http://schemas.microsoft.com/office/drawing/2014/main" id="{D6193F61-AF11-14BB-A4E3-E2DE28B31FCD}"/>
              </a:ext>
            </a:extLst>
          </p:cNvPr>
          <p:cNvGraphicFramePr>
            <a:graphicFrameLocks noGrp="1"/>
          </p:cNvGraphicFramePr>
          <p:nvPr>
            <p:ph idx="1"/>
            <p:extLst>
              <p:ext uri="{D42A27DB-BD31-4B8C-83A1-F6EECF244321}">
                <p14:modId xmlns:p14="http://schemas.microsoft.com/office/powerpoint/2010/main" val="3742847825"/>
              </p:ext>
            </p:extLst>
          </p:nvPr>
        </p:nvGraphicFramePr>
        <p:xfrm>
          <a:off x="668594" y="228601"/>
          <a:ext cx="10215716" cy="5916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story">
            <a:extLst>
              <a:ext uri="{FF2B5EF4-FFF2-40B4-BE49-F238E27FC236}">
                <a16:creationId xmlns:a16="http://schemas.microsoft.com/office/drawing/2014/main" id="{5CF401E9-D613-73FF-AF1A-5AA2E236B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650" y="0"/>
            <a:ext cx="9156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330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снимок экрана, Шрифт&#10;&#10;Автоматически созданное описание">
            <a:extLst>
              <a:ext uri="{FF2B5EF4-FFF2-40B4-BE49-F238E27FC236}">
                <a16:creationId xmlns:a16="http://schemas.microsoft.com/office/drawing/2014/main" id="{28DD608B-1DEC-18AA-278D-1976E8927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50" y="0"/>
            <a:ext cx="11175700" cy="6858000"/>
          </a:xfrm>
          <a:prstGeom prst="rect">
            <a:avLst/>
          </a:prstGeom>
        </p:spPr>
      </p:pic>
    </p:spTree>
    <p:extLst>
      <p:ext uri="{BB962C8B-B14F-4D97-AF65-F5344CB8AC3E}">
        <p14:creationId xmlns:p14="http://schemas.microsoft.com/office/powerpoint/2010/main" val="856784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EE91F3-9BB6-A5ED-494A-F77D7AFBCF2E}"/>
              </a:ext>
            </a:extLst>
          </p:cNvPr>
          <p:cNvSpPr>
            <a:spLocks noGrp="1"/>
          </p:cNvSpPr>
          <p:nvPr>
            <p:ph type="title"/>
          </p:nvPr>
        </p:nvSpPr>
        <p:spPr/>
        <p:txBody>
          <a:bodyPr/>
          <a:lstStyle/>
          <a:p>
            <a:r>
              <a:rPr lang="kk-KZ" dirty="0"/>
              <a:t>Спецификалық немесе арнайы иммунитет</a:t>
            </a:r>
            <a:endParaRPr lang="ru-KZ" dirty="0"/>
          </a:p>
        </p:txBody>
      </p:sp>
      <p:pic>
        <p:nvPicPr>
          <p:cNvPr id="5" name="Объект 4" descr="Изображение выглядит как текст, снимок экрана, Шрифт&#10;&#10;Автоматически созданное описание">
            <a:extLst>
              <a:ext uri="{FF2B5EF4-FFF2-40B4-BE49-F238E27FC236}">
                <a16:creationId xmlns:a16="http://schemas.microsoft.com/office/drawing/2014/main" id="{81114ECC-D8B9-ACA1-E6AB-74453674A1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1750" y="1825625"/>
            <a:ext cx="7968499" cy="4351338"/>
          </a:xfrm>
        </p:spPr>
      </p:pic>
    </p:spTree>
    <p:extLst>
      <p:ext uri="{BB962C8B-B14F-4D97-AF65-F5344CB8AC3E}">
        <p14:creationId xmlns:p14="http://schemas.microsoft.com/office/powerpoint/2010/main" val="432325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9D73B188-0FD4-3943-B192-C7E7E2DF315F}"/>
              </a:ext>
            </a:extLst>
          </p:cNvPr>
          <p:cNvSpPr>
            <a:spLocks noGrp="1"/>
          </p:cNvSpPr>
          <p:nvPr>
            <p:ph type="title"/>
          </p:nvPr>
        </p:nvSpPr>
        <p:spPr>
          <a:xfrm>
            <a:off x="2040034" y="228600"/>
            <a:ext cx="8534400" cy="628632"/>
          </a:xfrm>
        </p:spPr>
        <p:txBody>
          <a:bodyPr>
            <a:normAutofit/>
          </a:bodyPr>
          <a:lstStyle/>
          <a:p>
            <a:pPr>
              <a:defRPr/>
            </a:pPr>
            <a:r>
              <a:rPr lang="ru-RU" sz="2800" b="1" dirty="0">
                <a:ln w="18000">
                  <a:solidFill>
                    <a:schemeClr val="accent2">
                      <a:satMod val="140000"/>
                    </a:schemeClr>
                  </a:solidFill>
                  <a:prstDash val="solid"/>
                  <a:miter lim="800000"/>
                </a:ln>
                <a:solidFill>
                  <a:srgbClr val="FF9900"/>
                </a:solidFill>
                <a:effectLst>
                  <a:outerShdw blurRad="25500" dist="23000" dir="7020000" algn="tl">
                    <a:srgbClr val="000000">
                      <a:alpha val="50000"/>
                    </a:srgbClr>
                  </a:outerShdw>
                </a:effectLst>
              </a:rPr>
              <a:t>ИММУНИТЕТ КЛАССИФИКАЦИЯСЫ</a:t>
            </a:r>
          </a:p>
        </p:txBody>
      </p:sp>
      <p:graphicFrame>
        <p:nvGraphicFramePr>
          <p:cNvPr id="4" name="Таблица 3">
            <a:extLst>
              <a:ext uri="{FF2B5EF4-FFF2-40B4-BE49-F238E27FC236}">
                <a16:creationId xmlns:a16="http://schemas.microsoft.com/office/drawing/2014/main" id="{8F2B99F8-347A-34BB-A04D-D20DBC7D388B}"/>
              </a:ext>
            </a:extLst>
          </p:cNvPr>
          <p:cNvGraphicFramePr>
            <a:graphicFrameLocks noGrp="1"/>
          </p:cNvGraphicFramePr>
          <p:nvPr/>
        </p:nvGraphicFramePr>
        <p:xfrm>
          <a:off x="4810126" y="1571625"/>
          <a:ext cx="2714625" cy="457200"/>
        </p:xfrm>
        <a:graphic>
          <a:graphicData uri="http://schemas.openxmlformats.org/drawingml/2006/table">
            <a:tbl>
              <a:tblPr firstRow="1" bandRow="1">
                <a:tableStyleId>{5C22544A-7EE6-4342-B048-85BDC9FD1C3A}</a:tableStyleId>
              </a:tblPr>
              <a:tblGrid>
                <a:gridCol w="2714625">
                  <a:extLst>
                    <a:ext uri="{9D8B030D-6E8A-4147-A177-3AD203B41FA5}">
                      <a16:colId xmlns:a16="http://schemas.microsoft.com/office/drawing/2014/main" val="20000"/>
                    </a:ext>
                  </a:extLst>
                </a:gridCol>
              </a:tblGrid>
              <a:tr h="370840">
                <a:tc>
                  <a:txBody>
                    <a:bodyPr/>
                    <a:lstStyle/>
                    <a:p>
                      <a:pPr algn="ctr"/>
                      <a:r>
                        <a:rPr lang="ru-RU" sz="2400" dirty="0"/>
                        <a:t>ИММУНИТЕТ</a:t>
                      </a:r>
                    </a:p>
                  </a:txBody>
                  <a:tcPr marL="91439" marR="91439"/>
                </a:tc>
                <a:extLst>
                  <a:ext uri="{0D108BD9-81ED-4DB2-BD59-A6C34878D82A}">
                    <a16:rowId xmlns:a16="http://schemas.microsoft.com/office/drawing/2014/main" val="10000"/>
                  </a:ext>
                </a:extLst>
              </a:tr>
            </a:tbl>
          </a:graphicData>
        </a:graphic>
      </p:graphicFrame>
      <p:graphicFrame>
        <p:nvGraphicFramePr>
          <p:cNvPr id="5" name="Таблица 4">
            <a:extLst>
              <a:ext uri="{FF2B5EF4-FFF2-40B4-BE49-F238E27FC236}">
                <a16:creationId xmlns:a16="http://schemas.microsoft.com/office/drawing/2014/main" id="{FAF314C2-D973-A3F3-218E-A9C3C546BF2B}"/>
              </a:ext>
            </a:extLst>
          </p:cNvPr>
          <p:cNvGraphicFramePr>
            <a:graphicFrameLocks noGrp="1"/>
          </p:cNvGraphicFramePr>
          <p:nvPr>
            <p:extLst>
              <p:ext uri="{D42A27DB-BD31-4B8C-83A1-F6EECF244321}">
                <p14:modId xmlns:p14="http://schemas.microsoft.com/office/powerpoint/2010/main" val="1471980903"/>
              </p:ext>
            </p:extLst>
          </p:nvPr>
        </p:nvGraphicFramePr>
        <p:xfrm>
          <a:off x="4595814" y="2357439"/>
          <a:ext cx="3214687" cy="701675"/>
        </p:xfrm>
        <a:graphic>
          <a:graphicData uri="http://schemas.openxmlformats.org/drawingml/2006/table">
            <a:tbl>
              <a:tblPr firstRow="1" bandRow="1">
                <a:tableStyleId>{5C22544A-7EE6-4342-B048-85BDC9FD1C3A}</a:tableStyleId>
              </a:tblPr>
              <a:tblGrid>
                <a:gridCol w="3214687">
                  <a:extLst>
                    <a:ext uri="{9D8B030D-6E8A-4147-A177-3AD203B41FA5}">
                      <a16:colId xmlns:a16="http://schemas.microsoft.com/office/drawing/2014/main" val="20000"/>
                    </a:ext>
                  </a:extLst>
                </a:gridCol>
              </a:tblGrid>
              <a:tr h="701675">
                <a:tc>
                  <a:txBody>
                    <a:bodyPr/>
                    <a:lstStyle/>
                    <a:p>
                      <a:pPr algn="ctr"/>
                      <a:r>
                        <a:rPr lang="ru-RU" sz="2000" dirty="0" err="1">
                          <a:solidFill>
                            <a:schemeClr val="accent2">
                              <a:lumMod val="60000"/>
                              <a:lumOff val="40000"/>
                            </a:schemeClr>
                          </a:solidFill>
                        </a:rPr>
                        <a:t>Бағыты</a:t>
                      </a:r>
                      <a:r>
                        <a:rPr lang="ru-RU" sz="2000" dirty="0">
                          <a:solidFill>
                            <a:schemeClr val="accent2">
                              <a:lumMod val="60000"/>
                              <a:lumOff val="40000"/>
                            </a:schemeClr>
                          </a:solidFill>
                        </a:rPr>
                        <a:t> </a:t>
                      </a:r>
                      <a:r>
                        <a:rPr lang="ru-RU" sz="2000" dirty="0" err="1">
                          <a:solidFill>
                            <a:schemeClr val="accent2">
                              <a:lumMod val="60000"/>
                              <a:lumOff val="40000"/>
                            </a:schemeClr>
                          </a:solidFill>
                        </a:rPr>
                        <a:t>бойынша</a:t>
                      </a:r>
                      <a:endParaRPr lang="ru-RU" sz="2000" dirty="0">
                        <a:solidFill>
                          <a:schemeClr val="accent2">
                            <a:lumMod val="60000"/>
                            <a:lumOff val="40000"/>
                          </a:schemeClr>
                        </a:solidFill>
                      </a:endParaRPr>
                    </a:p>
                  </a:txBody>
                  <a:tcPr marL="91439" marR="91439" marT="45761" marB="45761">
                    <a:solidFill>
                      <a:schemeClr val="accent5">
                        <a:lumMod val="75000"/>
                      </a:schemeClr>
                    </a:solidFill>
                  </a:tcPr>
                </a:tc>
                <a:extLst>
                  <a:ext uri="{0D108BD9-81ED-4DB2-BD59-A6C34878D82A}">
                    <a16:rowId xmlns:a16="http://schemas.microsoft.com/office/drawing/2014/main" val="10000"/>
                  </a:ext>
                </a:extLst>
              </a:tr>
            </a:tbl>
          </a:graphicData>
        </a:graphic>
      </p:graphicFrame>
      <p:graphicFrame>
        <p:nvGraphicFramePr>
          <p:cNvPr id="6" name="Таблица 5">
            <a:extLst>
              <a:ext uri="{FF2B5EF4-FFF2-40B4-BE49-F238E27FC236}">
                <a16:creationId xmlns:a16="http://schemas.microsoft.com/office/drawing/2014/main" id="{C2E5ECA1-C9EE-9591-5510-05B9B5E11D92}"/>
              </a:ext>
            </a:extLst>
          </p:cNvPr>
          <p:cNvGraphicFramePr>
            <a:graphicFrameLocks noGrp="1"/>
          </p:cNvGraphicFramePr>
          <p:nvPr>
            <p:extLst>
              <p:ext uri="{D42A27DB-BD31-4B8C-83A1-F6EECF244321}">
                <p14:modId xmlns:p14="http://schemas.microsoft.com/office/powerpoint/2010/main" val="2459810946"/>
              </p:ext>
            </p:extLst>
          </p:nvPr>
        </p:nvGraphicFramePr>
        <p:xfrm>
          <a:off x="1809751" y="3429001"/>
          <a:ext cx="3357563" cy="396875"/>
        </p:xfrm>
        <a:graphic>
          <a:graphicData uri="http://schemas.openxmlformats.org/drawingml/2006/table">
            <a:tbl>
              <a:tblPr firstRow="1" bandRow="1">
                <a:tableStyleId>{5C22544A-7EE6-4342-B048-85BDC9FD1C3A}</a:tableStyleId>
              </a:tblPr>
              <a:tblGrid>
                <a:gridCol w="3357563">
                  <a:extLst>
                    <a:ext uri="{9D8B030D-6E8A-4147-A177-3AD203B41FA5}">
                      <a16:colId xmlns:a16="http://schemas.microsoft.com/office/drawing/2014/main" val="20000"/>
                    </a:ext>
                  </a:extLst>
                </a:gridCol>
              </a:tblGrid>
              <a:tr h="396875">
                <a:tc>
                  <a:txBody>
                    <a:bodyPr/>
                    <a:lstStyle/>
                    <a:p>
                      <a:pPr algn="ctr"/>
                      <a:r>
                        <a:rPr lang="ru-RU" sz="2000" dirty="0" err="1"/>
                        <a:t>Ісікке</a:t>
                      </a:r>
                      <a:r>
                        <a:rPr lang="ru-RU" sz="2000" dirty="0"/>
                        <a:t> </a:t>
                      </a:r>
                      <a:r>
                        <a:rPr lang="ru-RU" sz="2000" dirty="0" err="1"/>
                        <a:t>қарсы</a:t>
                      </a:r>
                      <a:endParaRPr lang="ru-RU" sz="2000" dirty="0"/>
                    </a:p>
                  </a:txBody>
                  <a:tcPr marL="91439" marR="91439" marT="45793" marB="45793"/>
                </a:tc>
                <a:extLst>
                  <a:ext uri="{0D108BD9-81ED-4DB2-BD59-A6C34878D82A}">
                    <a16:rowId xmlns:a16="http://schemas.microsoft.com/office/drawing/2014/main" val="10000"/>
                  </a:ext>
                </a:extLst>
              </a:tr>
            </a:tbl>
          </a:graphicData>
        </a:graphic>
      </p:graphicFrame>
      <p:sp>
        <p:nvSpPr>
          <p:cNvPr id="18" name="Стрелка вниз 17">
            <a:extLst>
              <a:ext uri="{FF2B5EF4-FFF2-40B4-BE49-F238E27FC236}">
                <a16:creationId xmlns:a16="http://schemas.microsoft.com/office/drawing/2014/main" id="{A9C2CEBF-AEBA-3FE4-FE07-31A3C45EF791}"/>
              </a:ext>
            </a:extLst>
          </p:cNvPr>
          <p:cNvSpPr/>
          <p:nvPr/>
        </p:nvSpPr>
        <p:spPr>
          <a:xfrm flipH="1">
            <a:off x="5524501" y="3071814"/>
            <a:ext cx="142875" cy="1285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Стрелка вниз 20">
            <a:extLst>
              <a:ext uri="{FF2B5EF4-FFF2-40B4-BE49-F238E27FC236}">
                <a16:creationId xmlns:a16="http://schemas.microsoft.com/office/drawing/2014/main" id="{15504095-A40B-636A-E260-52FF862E26E8}"/>
              </a:ext>
            </a:extLst>
          </p:cNvPr>
          <p:cNvSpPr/>
          <p:nvPr/>
        </p:nvSpPr>
        <p:spPr>
          <a:xfrm>
            <a:off x="6024563" y="2000250"/>
            <a:ext cx="214312"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Стрелка вниз 21">
            <a:extLst>
              <a:ext uri="{FF2B5EF4-FFF2-40B4-BE49-F238E27FC236}">
                <a16:creationId xmlns:a16="http://schemas.microsoft.com/office/drawing/2014/main" id="{BCB2AB8D-CF74-492A-2699-B9E9617E6184}"/>
              </a:ext>
            </a:extLst>
          </p:cNvPr>
          <p:cNvSpPr/>
          <p:nvPr/>
        </p:nvSpPr>
        <p:spPr>
          <a:xfrm flipH="1">
            <a:off x="4667251" y="3071814"/>
            <a:ext cx="142875"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aphicFrame>
        <p:nvGraphicFramePr>
          <p:cNvPr id="25" name="Таблица 24">
            <a:extLst>
              <a:ext uri="{FF2B5EF4-FFF2-40B4-BE49-F238E27FC236}">
                <a16:creationId xmlns:a16="http://schemas.microsoft.com/office/drawing/2014/main" id="{1B0A15B6-17C0-787C-9527-1E7D0C01C53F}"/>
              </a:ext>
            </a:extLst>
          </p:cNvPr>
          <p:cNvGraphicFramePr>
            <a:graphicFrameLocks noGrp="1"/>
          </p:cNvGraphicFramePr>
          <p:nvPr>
            <p:extLst>
              <p:ext uri="{D42A27DB-BD31-4B8C-83A1-F6EECF244321}">
                <p14:modId xmlns:p14="http://schemas.microsoft.com/office/powerpoint/2010/main" val="444594665"/>
              </p:ext>
            </p:extLst>
          </p:nvPr>
        </p:nvGraphicFramePr>
        <p:xfrm>
          <a:off x="2881313" y="4357689"/>
          <a:ext cx="3357562" cy="396875"/>
        </p:xfrm>
        <a:graphic>
          <a:graphicData uri="http://schemas.openxmlformats.org/drawingml/2006/table">
            <a:tbl>
              <a:tblPr firstRow="1" bandRow="1">
                <a:tableStyleId>{5C22544A-7EE6-4342-B048-85BDC9FD1C3A}</a:tableStyleId>
              </a:tblPr>
              <a:tblGrid>
                <a:gridCol w="3357562">
                  <a:extLst>
                    <a:ext uri="{9D8B030D-6E8A-4147-A177-3AD203B41FA5}">
                      <a16:colId xmlns:a16="http://schemas.microsoft.com/office/drawing/2014/main" val="20000"/>
                    </a:ext>
                  </a:extLst>
                </a:gridCol>
              </a:tblGrid>
              <a:tr h="396875">
                <a:tc>
                  <a:txBody>
                    <a:bodyPr/>
                    <a:lstStyle/>
                    <a:p>
                      <a:pPr algn="ctr"/>
                      <a:r>
                        <a:rPr lang="ru-RU" sz="2000" dirty="0" err="1"/>
                        <a:t>Вирусқа</a:t>
                      </a:r>
                      <a:r>
                        <a:rPr lang="ru-RU" sz="2000" dirty="0"/>
                        <a:t> </a:t>
                      </a:r>
                      <a:r>
                        <a:rPr lang="ru-RU" sz="2000" dirty="0" err="1"/>
                        <a:t>қарсы</a:t>
                      </a:r>
                      <a:endParaRPr lang="ru-RU" sz="2000" dirty="0"/>
                    </a:p>
                  </a:txBody>
                  <a:tcPr marL="91439" marR="91439" marT="45793" marB="45793"/>
                </a:tc>
                <a:extLst>
                  <a:ext uri="{0D108BD9-81ED-4DB2-BD59-A6C34878D82A}">
                    <a16:rowId xmlns:a16="http://schemas.microsoft.com/office/drawing/2014/main" val="10000"/>
                  </a:ext>
                </a:extLst>
              </a:tr>
            </a:tbl>
          </a:graphicData>
        </a:graphic>
      </p:graphicFrame>
      <p:graphicFrame>
        <p:nvGraphicFramePr>
          <p:cNvPr id="20532" name="Group 52">
            <a:extLst>
              <a:ext uri="{FF2B5EF4-FFF2-40B4-BE49-F238E27FC236}">
                <a16:creationId xmlns:a16="http://schemas.microsoft.com/office/drawing/2014/main" id="{CEE99CF0-1D9E-A7CD-BBB1-58622457DB30}"/>
              </a:ext>
            </a:extLst>
          </p:cNvPr>
          <p:cNvGraphicFramePr>
            <a:graphicFrameLocks noGrp="1"/>
          </p:cNvGraphicFramePr>
          <p:nvPr>
            <p:extLst>
              <p:ext uri="{D42A27DB-BD31-4B8C-83A1-F6EECF244321}">
                <p14:modId xmlns:p14="http://schemas.microsoft.com/office/powerpoint/2010/main" val="1962487200"/>
              </p:ext>
            </p:extLst>
          </p:nvPr>
        </p:nvGraphicFramePr>
        <p:xfrm>
          <a:off x="4667251" y="5786438"/>
          <a:ext cx="3357563" cy="396240"/>
        </p:xfrm>
        <a:graphic>
          <a:graphicData uri="http://schemas.openxmlformats.org/drawingml/2006/table">
            <a:tbl>
              <a:tblPr/>
              <a:tblGrid>
                <a:gridCol w="3357563">
                  <a:extLst>
                    <a:ext uri="{9D8B030D-6E8A-4147-A177-3AD203B41FA5}">
                      <a16:colId xmlns:a16="http://schemas.microsoft.com/office/drawing/2014/main" val="2188409035"/>
                    </a:ext>
                  </a:extLst>
                </a:gridCol>
              </a:tblGrid>
              <a:tr h="371475">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fontAlgn="base">
                        <a:spcBef>
                          <a:spcPct val="20000"/>
                        </a:spcBef>
                        <a:spcAft>
                          <a:spcPct val="0"/>
                        </a:spcAft>
                        <a:buClr>
                          <a:srgbClr val="8FB08C"/>
                        </a:buClr>
                        <a:defRPr sz="1600">
                          <a:solidFill>
                            <a:schemeClr val="tx1"/>
                          </a:solidFill>
                          <a:latin typeface="Georgia" panose="02040502050405020303" pitchFamily="18" charset="0"/>
                        </a:defRPr>
                      </a:lvl6pPr>
                      <a:lvl7pPr marL="2971800" indent="-228600" fontAlgn="base">
                        <a:spcBef>
                          <a:spcPct val="20000"/>
                        </a:spcBef>
                        <a:spcAft>
                          <a:spcPct val="0"/>
                        </a:spcAft>
                        <a:buClr>
                          <a:srgbClr val="8FB08C"/>
                        </a:buClr>
                        <a:defRPr sz="1600">
                          <a:solidFill>
                            <a:schemeClr val="tx1"/>
                          </a:solidFill>
                          <a:latin typeface="Georgia" panose="02040502050405020303" pitchFamily="18" charset="0"/>
                        </a:defRPr>
                      </a:lvl7pPr>
                      <a:lvl8pPr marL="3429000" indent="-228600" fontAlgn="base">
                        <a:spcBef>
                          <a:spcPct val="20000"/>
                        </a:spcBef>
                        <a:spcAft>
                          <a:spcPct val="0"/>
                        </a:spcAft>
                        <a:buClr>
                          <a:srgbClr val="8FB08C"/>
                        </a:buClr>
                        <a:defRPr sz="1600">
                          <a:solidFill>
                            <a:schemeClr val="tx1"/>
                          </a:solidFill>
                          <a:latin typeface="Georgia" panose="02040502050405020303" pitchFamily="18" charset="0"/>
                        </a:defRPr>
                      </a:lvl8pPr>
                      <a:lvl9pPr marL="3886200" indent="-228600" fontAlgn="base">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KZ" sz="2000" b="1" i="0" u="none" strike="noStrike" cap="none" normalizeH="0" baseline="0" dirty="0" err="1">
                          <a:ln>
                            <a:noFill/>
                          </a:ln>
                          <a:solidFill>
                            <a:srgbClr val="FFFFFF"/>
                          </a:solidFill>
                          <a:effectLst/>
                          <a:latin typeface="Georgia" panose="02040502050405020303" pitchFamily="18" charset="0"/>
                        </a:rPr>
                        <a:t>Трансплацентарлы</a:t>
                      </a:r>
                      <a:endParaRPr kumimoji="0" lang="ru-RU" altLang="ru-KZ" sz="2000" b="1" i="0" u="none" strike="noStrike" cap="none" normalizeH="0" baseline="0" dirty="0">
                        <a:ln>
                          <a:noFill/>
                        </a:ln>
                        <a:solidFill>
                          <a:srgbClr val="FFFFFF"/>
                        </a:solidFill>
                        <a:effectLst/>
                        <a:latin typeface="Georgia" panose="02040502050405020303"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157906328"/>
                  </a:ext>
                </a:extLst>
              </a:tr>
            </a:tbl>
          </a:graphicData>
        </a:graphic>
      </p:graphicFrame>
      <p:graphicFrame>
        <p:nvGraphicFramePr>
          <p:cNvPr id="27" name="Таблица 26">
            <a:extLst>
              <a:ext uri="{FF2B5EF4-FFF2-40B4-BE49-F238E27FC236}">
                <a16:creationId xmlns:a16="http://schemas.microsoft.com/office/drawing/2014/main" id="{1EC05BA4-B772-20D4-D0F4-B61380D187F5}"/>
              </a:ext>
            </a:extLst>
          </p:cNvPr>
          <p:cNvGraphicFramePr>
            <a:graphicFrameLocks noGrp="1"/>
          </p:cNvGraphicFramePr>
          <p:nvPr>
            <p:extLst>
              <p:ext uri="{D42A27DB-BD31-4B8C-83A1-F6EECF244321}">
                <p14:modId xmlns:p14="http://schemas.microsoft.com/office/powerpoint/2010/main" val="3109224681"/>
              </p:ext>
            </p:extLst>
          </p:nvPr>
        </p:nvGraphicFramePr>
        <p:xfrm>
          <a:off x="6596064" y="4357689"/>
          <a:ext cx="2928937" cy="396875"/>
        </p:xfrm>
        <a:graphic>
          <a:graphicData uri="http://schemas.openxmlformats.org/drawingml/2006/table">
            <a:tbl>
              <a:tblPr firstRow="1" bandRow="1">
                <a:tableStyleId>{5C22544A-7EE6-4342-B048-85BDC9FD1C3A}</a:tableStyleId>
              </a:tblPr>
              <a:tblGrid>
                <a:gridCol w="2928937">
                  <a:extLst>
                    <a:ext uri="{9D8B030D-6E8A-4147-A177-3AD203B41FA5}">
                      <a16:colId xmlns:a16="http://schemas.microsoft.com/office/drawing/2014/main" val="20000"/>
                    </a:ext>
                  </a:extLst>
                </a:gridCol>
              </a:tblGrid>
              <a:tr h="396875">
                <a:tc>
                  <a:txBody>
                    <a:bodyPr/>
                    <a:lstStyle/>
                    <a:p>
                      <a:pPr algn="ctr"/>
                      <a:r>
                        <a:rPr lang="ru-RU" sz="2000" dirty="0" err="1"/>
                        <a:t>Аутоиммунды</a:t>
                      </a:r>
                      <a:endParaRPr lang="ru-RU" sz="2000" dirty="0"/>
                    </a:p>
                  </a:txBody>
                  <a:tcPr marL="91439" marR="91439" marT="45793" marB="45793"/>
                </a:tc>
                <a:extLst>
                  <a:ext uri="{0D108BD9-81ED-4DB2-BD59-A6C34878D82A}">
                    <a16:rowId xmlns:a16="http://schemas.microsoft.com/office/drawing/2014/main" val="10000"/>
                  </a:ext>
                </a:extLst>
              </a:tr>
            </a:tbl>
          </a:graphicData>
        </a:graphic>
      </p:graphicFrame>
      <p:graphicFrame>
        <p:nvGraphicFramePr>
          <p:cNvPr id="20533" name="Group 53">
            <a:extLst>
              <a:ext uri="{FF2B5EF4-FFF2-40B4-BE49-F238E27FC236}">
                <a16:creationId xmlns:a16="http://schemas.microsoft.com/office/drawing/2014/main" id="{91FF4775-B6F2-DB93-0B92-13C7108000D6}"/>
              </a:ext>
            </a:extLst>
          </p:cNvPr>
          <p:cNvGraphicFramePr>
            <a:graphicFrameLocks noGrp="1"/>
          </p:cNvGraphicFramePr>
          <p:nvPr>
            <p:extLst>
              <p:ext uri="{D42A27DB-BD31-4B8C-83A1-F6EECF244321}">
                <p14:modId xmlns:p14="http://schemas.microsoft.com/office/powerpoint/2010/main" val="719120361"/>
              </p:ext>
            </p:extLst>
          </p:nvPr>
        </p:nvGraphicFramePr>
        <p:xfrm>
          <a:off x="7024688" y="3429000"/>
          <a:ext cx="3143250" cy="396240"/>
        </p:xfrm>
        <a:graphic>
          <a:graphicData uri="http://schemas.openxmlformats.org/drawingml/2006/table">
            <a:tbl>
              <a:tblPr/>
              <a:tblGrid>
                <a:gridCol w="3143250">
                  <a:extLst>
                    <a:ext uri="{9D8B030D-6E8A-4147-A177-3AD203B41FA5}">
                      <a16:colId xmlns:a16="http://schemas.microsoft.com/office/drawing/2014/main" val="1674929876"/>
                    </a:ext>
                  </a:extLst>
                </a:gridCol>
              </a:tblGrid>
              <a:tr h="371475">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fontAlgn="base">
                        <a:spcBef>
                          <a:spcPct val="20000"/>
                        </a:spcBef>
                        <a:spcAft>
                          <a:spcPct val="0"/>
                        </a:spcAft>
                        <a:buClr>
                          <a:srgbClr val="8FB08C"/>
                        </a:buClr>
                        <a:defRPr sz="1600">
                          <a:solidFill>
                            <a:schemeClr val="tx1"/>
                          </a:solidFill>
                          <a:latin typeface="Georgia" panose="02040502050405020303" pitchFamily="18" charset="0"/>
                        </a:defRPr>
                      </a:lvl6pPr>
                      <a:lvl7pPr marL="2971800" indent="-228600" fontAlgn="base">
                        <a:spcBef>
                          <a:spcPct val="20000"/>
                        </a:spcBef>
                        <a:spcAft>
                          <a:spcPct val="0"/>
                        </a:spcAft>
                        <a:buClr>
                          <a:srgbClr val="8FB08C"/>
                        </a:buClr>
                        <a:defRPr sz="1600">
                          <a:solidFill>
                            <a:schemeClr val="tx1"/>
                          </a:solidFill>
                          <a:latin typeface="Georgia" panose="02040502050405020303" pitchFamily="18" charset="0"/>
                        </a:defRPr>
                      </a:lvl7pPr>
                      <a:lvl8pPr marL="3429000" indent="-228600" fontAlgn="base">
                        <a:spcBef>
                          <a:spcPct val="20000"/>
                        </a:spcBef>
                        <a:spcAft>
                          <a:spcPct val="0"/>
                        </a:spcAft>
                        <a:buClr>
                          <a:srgbClr val="8FB08C"/>
                        </a:buClr>
                        <a:defRPr sz="1600">
                          <a:solidFill>
                            <a:schemeClr val="tx1"/>
                          </a:solidFill>
                          <a:latin typeface="Georgia" panose="02040502050405020303" pitchFamily="18" charset="0"/>
                        </a:defRPr>
                      </a:lvl8pPr>
                      <a:lvl9pPr marL="3886200" indent="-228600" fontAlgn="base">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KZ" sz="2000" b="1" i="0" u="none" strike="noStrike" cap="none" normalizeH="0" baseline="0" dirty="0">
                          <a:ln>
                            <a:noFill/>
                          </a:ln>
                          <a:solidFill>
                            <a:srgbClr val="FFFFFF"/>
                          </a:solidFill>
                          <a:effectLst/>
                          <a:latin typeface="Georgia" panose="02040502050405020303" pitchFamily="18" charset="0"/>
                        </a:rPr>
                        <a:t>Микробқа </a:t>
                      </a:r>
                      <a:r>
                        <a:rPr kumimoji="0" lang="ru-RU" altLang="ru-KZ" sz="2000" b="1" i="0" u="none" strike="noStrike" cap="none" normalizeH="0" baseline="0" dirty="0" err="1">
                          <a:ln>
                            <a:noFill/>
                          </a:ln>
                          <a:solidFill>
                            <a:srgbClr val="FFFFFF"/>
                          </a:solidFill>
                          <a:effectLst/>
                          <a:latin typeface="Georgia" panose="02040502050405020303" pitchFamily="18" charset="0"/>
                        </a:rPr>
                        <a:t>қарсы</a:t>
                      </a:r>
                      <a:endParaRPr kumimoji="0" lang="ru-RU" altLang="ru-KZ" sz="2000" b="1" i="0" u="none" strike="noStrike" cap="none" normalizeH="0" baseline="0" dirty="0">
                        <a:ln>
                          <a:noFill/>
                        </a:ln>
                        <a:solidFill>
                          <a:srgbClr val="FFFFFF"/>
                        </a:solidFill>
                        <a:effectLst/>
                        <a:latin typeface="Georgia" panose="02040502050405020303"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399114477"/>
                  </a:ext>
                </a:extLst>
              </a:tr>
            </a:tbl>
          </a:graphicData>
        </a:graphic>
      </p:graphicFrame>
      <p:sp>
        <p:nvSpPr>
          <p:cNvPr id="29" name="Стрелка вниз 28">
            <a:extLst>
              <a:ext uri="{FF2B5EF4-FFF2-40B4-BE49-F238E27FC236}">
                <a16:creationId xmlns:a16="http://schemas.microsoft.com/office/drawing/2014/main" id="{EBF466B7-E732-E122-82F3-A70F58F400CC}"/>
              </a:ext>
            </a:extLst>
          </p:cNvPr>
          <p:cNvSpPr/>
          <p:nvPr/>
        </p:nvSpPr>
        <p:spPr>
          <a:xfrm flipH="1">
            <a:off x="6310314" y="3071814"/>
            <a:ext cx="142875" cy="2714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 name="Стрелка вниз 29">
            <a:extLst>
              <a:ext uri="{FF2B5EF4-FFF2-40B4-BE49-F238E27FC236}">
                <a16:creationId xmlns:a16="http://schemas.microsoft.com/office/drawing/2014/main" id="{13FC8CD5-2149-FD7F-4684-6BF6F3CB8B6F}"/>
              </a:ext>
            </a:extLst>
          </p:cNvPr>
          <p:cNvSpPr/>
          <p:nvPr/>
        </p:nvSpPr>
        <p:spPr>
          <a:xfrm flipH="1">
            <a:off x="7524751" y="3071814"/>
            <a:ext cx="142875"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Стрелка вниз 30">
            <a:extLst>
              <a:ext uri="{FF2B5EF4-FFF2-40B4-BE49-F238E27FC236}">
                <a16:creationId xmlns:a16="http://schemas.microsoft.com/office/drawing/2014/main" id="{0AD23D2F-E8A9-54DB-B066-E7F70A0773A0}"/>
              </a:ext>
            </a:extLst>
          </p:cNvPr>
          <p:cNvSpPr/>
          <p:nvPr/>
        </p:nvSpPr>
        <p:spPr>
          <a:xfrm flipH="1">
            <a:off x="6810376" y="3071814"/>
            <a:ext cx="142875" cy="1285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2C43D18-36E5-2D52-8374-36637BDE710D}"/>
              </a:ext>
            </a:extLst>
          </p:cNvPr>
          <p:cNvSpPr>
            <a:spLocks noGrp="1"/>
          </p:cNvSpPr>
          <p:nvPr>
            <p:ph type="title"/>
          </p:nvPr>
        </p:nvSpPr>
        <p:spPr>
          <a:xfrm>
            <a:off x="686834" y="1153572"/>
            <a:ext cx="3200400" cy="4461163"/>
          </a:xfrm>
        </p:spPr>
        <p:txBody>
          <a:bodyPr>
            <a:normAutofit/>
          </a:bodyPr>
          <a:lstStyle/>
          <a:p>
            <a:r>
              <a:rPr lang="ru-RU" sz="4100">
                <a:solidFill>
                  <a:srgbClr val="FFFFFF"/>
                </a:solidFill>
              </a:rPr>
              <a:t>ИММУНДЫҚ ЖҮЙЕН</a:t>
            </a:r>
            <a:r>
              <a:rPr lang="en-US" sz="4100">
                <a:solidFill>
                  <a:srgbClr val="FFFFFF"/>
                </a:solidFill>
              </a:rPr>
              <a:t>I</a:t>
            </a:r>
            <a:r>
              <a:rPr lang="ru-RU" sz="4100">
                <a:solidFill>
                  <a:srgbClr val="FFFFFF"/>
                </a:solidFill>
              </a:rPr>
              <a:t>Ң ҚҰРЫЛЫСЫ. </a:t>
            </a:r>
            <a:endParaRPr lang="ru-KZ"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Объект 2">
            <a:extLst>
              <a:ext uri="{FF2B5EF4-FFF2-40B4-BE49-F238E27FC236}">
                <a16:creationId xmlns:a16="http://schemas.microsoft.com/office/drawing/2014/main" id="{D29E9B21-15EA-70EF-B1EB-C3E1A17BF07D}"/>
              </a:ext>
            </a:extLst>
          </p:cNvPr>
          <p:cNvSpPr>
            <a:spLocks noGrp="1"/>
          </p:cNvSpPr>
          <p:nvPr>
            <p:ph idx="1"/>
          </p:nvPr>
        </p:nvSpPr>
        <p:spPr>
          <a:xfrm>
            <a:off x="4447308" y="591344"/>
            <a:ext cx="6906491" cy="5585619"/>
          </a:xfrm>
        </p:spPr>
        <p:txBody>
          <a:bodyPr anchor="ctr">
            <a:normAutofit/>
          </a:bodyPr>
          <a:lstStyle/>
          <a:p>
            <a:r>
              <a:rPr lang="ru-RU" sz="2400" dirty="0" err="1"/>
              <a:t>Иммундық</a:t>
            </a:r>
            <a:r>
              <a:rPr lang="ru-RU" sz="2400" dirty="0"/>
              <a:t> </a:t>
            </a:r>
            <a:r>
              <a:rPr lang="ru-RU" sz="2400" dirty="0" err="1"/>
              <a:t>жүйе</a:t>
            </a:r>
            <a:r>
              <a:rPr lang="ru-RU" sz="2400" dirty="0"/>
              <a:t> - </a:t>
            </a:r>
            <a:r>
              <a:rPr lang="ru-RU" sz="2400" dirty="0" err="1"/>
              <a:t>морфофункционалдық</a:t>
            </a:r>
            <a:r>
              <a:rPr lang="ru-RU" sz="2400" dirty="0"/>
              <a:t> </a:t>
            </a:r>
            <a:r>
              <a:rPr lang="ru-RU" sz="2400" dirty="0" err="1"/>
              <a:t>жүйен</a:t>
            </a:r>
            <a:r>
              <a:rPr lang="en-US" sz="2400" dirty="0" err="1"/>
              <a:t>i</a:t>
            </a:r>
            <a:r>
              <a:rPr lang="ru-RU" sz="2400" dirty="0"/>
              <a:t>ң </a:t>
            </a:r>
            <a:r>
              <a:rPr lang="ru-RU" sz="2400" dirty="0" err="1"/>
              <a:t>бүт</a:t>
            </a:r>
            <a:r>
              <a:rPr lang="en-US" sz="2400" dirty="0" err="1"/>
              <a:t>i</a:t>
            </a:r>
            <a:r>
              <a:rPr lang="ru-RU" sz="2400" dirty="0" err="1"/>
              <a:t>нд</a:t>
            </a:r>
            <a:r>
              <a:rPr lang="en-US" sz="2400" dirty="0" err="1"/>
              <a:t>i</a:t>
            </a:r>
            <a:r>
              <a:rPr lang="ru-RU" sz="2400" dirty="0"/>
              <a:t>г</a:t>
            </a:r>
            <a:r>
              <a:rPr lang="en-US" sz="2400" dirty="0" err="1"/>
              <a:t>i</a:t>
            </a:r>
            <a:r>
              <a:rPr lang="en-US" sz="2400" dirty="0"/>
              <a:t> </a:t>
            </a:r>
            <a:r>
              <a:rPr lang="ru-RU" sz="2400" dirty="0" err="1"/>
              <a:t>болып</a:t>
            </a:r>
            <a:r>
              <a:rPr lang="ru-RU" sz="2400" dirty="0"/>
              <a:t> </a:t>
            </a:r>
            <a:r>
              <a:rPr lang="ru-RU" sz="2400" dirty="0" err="1"/>
              <a:t>табылатын</a:t>
            </a:r>
            <a:r>
              <a:rPr lang="ru-RU" sz="2400" dirty="0"/>
              <a:t>, </a:t>
            </a:r>
            <a:r>
              <a:rPr lang="ru-RU" sz="2400" dirty="0" err="1"/>
              <a:t>ағзаның</a:t>
            </a:r>
            <a:r>
              <a:rPr lang="ru-RU" sz="2400" dirty="0"/>
              <a:t> </a:t>
            </a:r>
            <a:r>
              <a:rPr lang="en-US" sz="2400" dirty="0" err="1"/>
              <a:t>i</a:t>
            </a:r>
            <a:r>
              <a:rPr lang="ru-RU" sz="2400" dirty="0" err="1"/>
              <a:t>шк</a:t>
            </a:r>
            <a:r>
              <a:rPr lang="en-US" sz="2400" dirty="0" err="1"/>
              <a:t>i</a:t>
            </a:r>
            <a:r>
              <a:rPr lang="en-US" sz="2400" dirty="0"/>
              <a:t> </a:t>
            </a:r>
            <a:r>
              <a:rPr lang="ru-RU" sz="2400" dirty="0"/>
              <a:t>орта</a:t>
            </a:r>
            <a:r>
              <a:rPr lang="en-US" sz="2400" dirty="0"/>
              <a:t>c</a:t>
            </a:r>
            <a:r>
              <a:rPr lang="ru-RU" sz="2400" dirty="0" err="1"/>
              <a:t>ындағы</a:t>
            </a:r>
            <a:r>
              <a:rPr lang="ru-RU" sz="2400" dirty="0"/>
              <a:t> </a:t>
            </a:r>
            <a:r>
              <a:rPr lang="ru-RU" sz="2400" dirty="0" err="1"/>
              <a:t>антигенд</a:t>
            </a:r>
            <a:r>
              <a:rPr lang="en-US" sz="2400" dirty="0" err="1"/>
              <a:t>i</a:t>
            </a:r>
            <a:r>
              <a:rPr lang="ru-RU" sz="2400" dirty="0"/>
              <a:t>к </a:t>
            </a:r>
            <a:r>
              <a:rPr lang="ru-RU" sz="2400" dirty="0" err="1"/>
              <a:t>тұрақтылықты</a:t>
            </a:r>
            <a:r>
              <a:rPr lang="ru-RU" sz="2400" dirty="0"/>
              <a:t> </a:t>
            </a:r>
            <a:r>
              <a:rPr lang="ru-RU" sz="2400" dirty="0" err="1"/>
              <a:t>қадағалайтын</a:t>
            </a:r>
            <a:r>
              <a:rPr lang="ru-RU" sz="2400" dirty="0"/>
              <a:t>, миграция және рециркуляция </a:t>
            </a:r>
            <a:r>
              <a:rPr lang="ru-RU" sz="2400" dirty="0" err="1"/>
              <a:t>жолдарымен</a:t>
            </a:r>
            <a:r>
              <a:rPr lang="ru-RU" sz="2400" dirty="0"/>
              <a:t> </a:t>
            </a:r>
            <a:r>
              <a:rPr lang="ru-RU" sz="2400" dirty="0" err="1"/>
              <a:t>байланысатын</a:t>
            </a:r>
            <a:r>
              <a:rPr lang="ru-RU" sz="2400" dirty="0"/>
              <a:t> </a:t>
            </a:r>
            <a:r>
              <a:rPr lang="ru-RU" sz="2400" dirty="0" err="1"/>
              <a:t>арнайы</a:t>
            </a:r>
            <a:r>
              <a:rPr lang="ru-RU" sz="2400" dirty="0"/>
              <a:t> </a:t>
            </a:r>
            <a:r>
              <a:rPr lang="ru-RU" sz="2400" dirty="0" err="1"/>
              <a:t>лимфоидтық</a:t>
            </a:r>
            <a:r>
              <a:rPr lang="ru-RU" sz="2400" dirty="0"/>
              <a:t> </a:t>
            </a:r>
            <a:r>
              <a:rPr lang="ru-RU" sz="2400" dirty="0" err="1"/>
              <a:t>мүшелер</a:t>
            </a:r>
            <a:r>
              <a:rPr lang="ru-RU" sz="2400" dirty="0"/>
              <a:t> мен т</a:t>
            </a:r>
            <a:r>
              <a:rPr lang="en-US" sz="2400" dirty="0" err="1"/>
              <a:t>i</a:t>
            </a:r>
            <a:r>
              <a:rPr lang="ru-RU" sz="2400" dirty="0" err="1"/>
              <a:t>ндерд</a:t>
            </a:r>
            <a:r>
              <a:rPr lang="en-US" sz="2400" dirty="0" err="1"/>
              <a:t>i</a:t>
            </a:r>
            <a:r>
              <a:rPr lang="ru-RU" sz="2400" dirty="0"/>
              <a:t>ң </a:t>
            </a:r>
            <a:r>
              <a:rPr lang="ru-RU" sz="2400" dirty="0" err="1"/>
              <a:t>өзара</a:t>
            </a:r>
            <a:r>
              <a:rPr lang="ru-RU" sz="2400" dirty="0"/>
              <a:t> </a:t>
            </a:r>
            <a:r>
              <a:rPr lang="ru-RU" sz="2400" dirty="0" err="1"/>
              <a:t>жиынтығы</a:t>
            </a:r>
            <a:r>
              <a:rPr lang="ru-RU" sz="2400" dirty="0"/>
              <a:t>. </a:t>
            </a:r>
          </a:p>
          <a:p>
            <a:r>
              <a:rPr lang="ru-RU" sz="2400" dirty="0" err="1"/>
              <a:t>Иммундық</a:t>
            </a:r>
            <a:r>
              <a:rPr lang="ru-RU" sz="2400" dirty="0"/>
              <a:t> </a:t>
            </a:r>
            <a:r>
              <a:rPr lang="ru-RU" sz="2400" dirty="0" err="1"/>
              <a:t>жүйе</a:t>
            </a:r>
            <a:r>
              <a:rPr lang="ru-RU" sz="2400" dirty="0"/>
              <a:t> – </a:t>
            </a:r>
            <a:r>
              <a:rPr lang="ru-RU" sz="2400" dirty="0" err="1"/>
              <a:t>қозғалмалы</a:t>
            </a:r>
            <a:r>
              <a:rPr lang="ru-RU" sz="2400" dirty="0"/>
              <a:t> және </a:t>
            </a:r>
            <a:r>
              <a:rPr lang="ru-RU" sz="2400" dirty="0" err="1"/>
              <a:t>үзд</a:t>
            </a:r>
            <a:r>
              <a:rPr lang="en-US" sz="2400" dirty="0" err="1"/>
              <a:t>i</a:t>
            </a:r>
            <a:r>
              <a:rPr lang="ru-RU" sz="2400" dirty="0"/>
              <a:t>кс</a:t>
            </a:r>
            <a:r>
              <a:rPr lang="en-US" sz="2400" dirty="0" err="1"/>
              <a:t>i</a:t>
            </a:r>
            <a:r>
              <a:rPr lang="ru-RU" sz="2400" dirty="0"/>
              <a:t>з </a:t>
            </a:r>
            <a:r>
              <a:rPr lang="ru-RU" sz="2400" dirty="0" err="1"/>
              <a:t>жаңарып</a:t>
            </a:r>
            <a:r>
              <a:rPr lang="ru-RU" sz="2400" dirty="0"/>
              <a:t> </a:t>
            </a:r>
            <a:r>
              <a:rPr lang="ru-RU" sz="2400" dirty="0" err="1"/>
              <a:t>отыратын</a:t>
            </a:r>
            <a:r>
              <a:rPr lang="ru-RU" sz="2400" dirty="0"/>
              <a:t> </a:t>
            </a:r>
            <a:r>
              <a:rPr lang="ru-RU" sz="2400" dirty="0" err="1"/>
              <a:t>жүйе</a:t>
            </a:r>
            <a:r>
              <a:rPr lang="ru-RU" sz="2400" dirty="0"/>
              <a:t>. </a:t>
            </a:r>
            <a:r>
              <a:rPr lang="ru-RU" sz="2400" dirty="0" err="1"/>
              <a:t>Сонымен</a:t>
            </a:r>
            <a:r>
              <a:rPr lang="ru-RU" sz="2400" dirty="0"/>
              <a:t> </a:t>
            </a:r>
            <a:r>
              <a:rPr lang="ru-RU" sz="2400" dirty="0" err="1"/>
              <a:t>қатар</a:t>
            </a:r>
            <a:r>
              <a:rPr lang="ru-RU" sz="2400" dirty="0"/>
              <a:t>, </a:t>
            </a:r>
            <a:r>
              <a:rPr lang="ru-RU" sz="2400" dirty="0" err="1"/>
              <a:t>оның</a:t>
            </a:r>
            <a:r>
              <a:rPr lang="ru-RU" sz="2400" dirty="0"/>
              <a:t> </a:t>
            </a:r>
            <a:r>
              <a:rPr lang="ru-RU" sz="2400" dirty="0" err="1"/>
              <a:t>құрамының</a:t>
            </a:r>
            <a:r>
              <a:rPr lang="ru-RU" sz="2400" dirty="0"/>
              <a:t> </a:t>
            </a:r>
            <a:r>
              <a:rPr lang="ru-RU" sz="2400" dirty="0" err="1"/>
              <a:t>тұрақтылығы</a:t>
            </a:r>
            <a:r>
              <a:rPr lang="ru-RU" sz="2400" dirty="0"/>
              <a:t> </a:t>
            </a:r>
            <a:r>
              <a:rPr lang="ru-RU" sz="2400" dirty="0" err="1"/>
              <a:t>ағзаның</a:t>
            </a:r>
            <a:r>
              <a:rPr lang="ru-RU" sz="2400" dirty="0"/>
              <a:t> </a:t>
            </a:r>
            <a:r>
              <a:rPr lang="ru-RU" sz="2400" dirty="0" err="1"/>
              <a:t>жеке</a:t>
            </a:r>
            <a:r>
              <a:rPr lang="ru-RU" sz="2400" dirty="0"/>
              <a:t> </a:t>
            </a:r>
            <a:r>
              <a:rPr lang="ru-RU" sz="2400" dirty="0" err="1"/>
              <a:t>құрылымының</a:t>
            </a:r>
            <a:r>
              <a:rPr lang="ru-RU" sz="2400" dirty="0"/>
              <a:t> </a:t>
            </a:r>
            <a:r>
              <a:rPr lang="ru-RU" sz="2400" dirty="0" err="1"/>
              <a:t>сақталуына</a:t>
            </a:r>
            <a:r>
              <a:rPr lang="ru-RU" sz="2400" dirty="0"/>
              <a:t> </a:t>
            </a:r>
            <a:r>
              <a:rPr lang="ru-RU" sz="2400" dirty="0" err="1"/>
              <a:t>зор</a:t>
            </a:r>
            <a:r>
              <a:rPr lang="ru-RU" sz="2400" dirty="0"/>
              <a:t> </a:t>
            </a:r>
            <a:r>
              <a:rPr lang="ru-RU" sz="2400" dirty="0" err="1"/>
              <a:t>ықпал</a:t>
            </a:r>
            <a:r>
              <a:rPr lang="ru-RU" sz="2400" dirty="0"/>
              <a:t> </a:t>
            </a:r>
            <a:r>
              <a:rPr lang="ru-RU" sz="2400" dirty="0" err="1"/>
              <a:t>етед</a:t>
            </a:r>
            <a:r>
              <a:rPr lang="en-US" sz="2400" dirty="0" err="1"/>
              <a:t>i</a:t>
            </a:r>
            <a:r>
              <a:rPr lang="en-US" sz="2400" dirty="0"/>
              <a:t>. </a:t>
            </a:r>
            <a:endParaRPr lang="kk-KZ" sz="2400" dirty="0"/>
          </a:p>
          <a:p>
            <a:r>
              <a:rPr lang="ru-RU" sz="2400" dirty="0" err="1"/>
              <a:t>Иммундық</a:t>
            </a:r>
            <a:r>
              <a:rPr lang="ru-RU" sz="2400" dirty="0"/>
              <a:t> </a:t>
            </a:r>
            <a:r>
              <a:rPr lang="ru-RU" sz="2400" dirty="0" err="1"/>
              <a:t>жүйен</a:t>
            </a:r>
            <a:r>
              <a:rPr lang="en-US" sz="2400" dirty="0" err="1"/>
              <a:t>i</a:t>
            </a:r>
            <a:r>
              <a:rPr lang="ru-RU" sz="2400" dirty="0"/>
              <a:t>ң </a:t>
            </a:r>
            <a:r>
              <a:rPr lang="ru-RU" sz="2400" dirty="0" err="1"/>
              <a:t>құрылысын</a:t>
            </a:r>
            <a:r>
              <a:rPr lang="ru-RU" sz="2400" dirty="0"/>
              <a:t> </a:t>
            </a:r>
            <a:r>
              <a:rPr lang="ru-RU" sz="2400" dirty="0" err="1"/>
              <a:t>үш</a:t>
            </a:r>
            <a:r>
              <a:rPr lang="ru-RU" sz="2400" dirty="0"/>
              <a:t> </a:t>
            </a:r>
            <a:r>
              <a:rPr lang="ru-RU" sz="2400" dirty="0" err="1"/>
              <a:t>деңгейге</a:t>
            </a:r>
            <a:r>
              <a:rPr lang="ru-RU" sz="2400" dirty="0"/>
              <a:t> </a:t>
            </a:r>
            <a:r>
              <a:rPr lang="ru-RU" sz="2400" dirty="0" err="1"/>
              <a:t>бөлуге</a:t>
            </a:r>
            <a:r>
              <a:rPr lang="ru-RU" sz="2400" dirty="0"/>
              <a:t> </a:t>
            </a:r>
            <a:r>
              <a:rPr lang="ru-RU" sz="2400" dirty="0" err="1"/>
              <a:t>болады</a:t>
            </a:r>
            <a:r>
              <a:rPr lang="ru-RU" sz="2400" dirty="0"/>
              <a:t>: </a:t>
            </a:r>
            <a:r>
              <a:rPr lang="ru-RU" sz="2400" dirty="0" err="1"/>
              <a:t>мүшел</a:t>
            </a:r>
            <a:r>
              <a:rPr lang="en-US" sz="2400" dirty="0" err="1"/>
              <a:t>i</a:t>
            </a:r>
            <a:r>
              <a:rPr lang="ru-RU" sz="2400" dirty="0"/>
              <a:t>к, </a:t>
            </a:r>
            <a:r>
              <a:rPr lang="ru-RU" sz="2400" dirty="0" err="1"/>
              <a:t>жасушалық</a:t>
            </a:r>
            <a:r>
              <a:rPr lang="ru-RU" sz="2400" dirty="0"/>
              <a:t> және </a:t>
            </a:r>
            <a:r>
              <a:rPr lang="ru-RU" sz="2400" dirty="0" err="1"/>
              <a:t>молекулалық</a:t>
            </a:r>
            <a:r>
              <a:rPr lang="ru-RU" sz="2400" dirty="0"/>
              <a:t>. </a:t>
            </a:r>
            <a:endParaRPr lang="ru-KZ" sz="2400" dirty="0"/>
          </a:p>
        </p:txBody>
      </p:sp>
    </p:spTree>
    <p:extLst>
      <p:ext uri="{BB962C8B-B14F-4D97-AF65-F5344CB8AC3E}">
        <p14:creationId xmlns:p14="http://schemas.microsoft.com/office/powerpoint/2010/main" val="4008518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A4A170-D0D7-B79C-C6C0-E2556F663A1C}"/>
              </a:ext>
            </a:extLst>
          </p:cNvPr>
          <p:cNvSpPr>
            <a:spLocks noGrp="1"/>
          </p:cNvSpPr>
          <p:nvPr>
            <p:ph type="title"/>
          </p:nvPr>
        </p:nvSpPr>
        <p:spPr>
          <a:solidFill>
            <a:schemeClr val="accent2">
              <a:lumMod val="75000"/>
            </a:schemeClr>
          </a:solidFill>
        </p:spPr>
        <p:txBody>
          <a:bodyPr/>
          <a:lstStyle/>
          <a:p>
            <a:r>
              <a:rPr lang="ru-RU" dirty="0" err="1"/>
              <a:t>Мүшел</a:t>
            </a:r>
            <a:r>
              <a:rPr lang="en-US" dirty="0" err="1"/>
              <a:t>i</a:t>
            </a:r>
            <a:r>
              <a:rPr lang="ru-RU" dirty="0"/>
              <a:t>к </a:t>
            </a:r>
            <a:r>
              <a:rPr lang="ru-RU" dirty="0" err="1"/>
              <a:t>деңгей</a:t>
            </a:r>
            <a:r>
              <a:rPr lang="ru-RU" dirty="0"/>
              <a:t> </a:t>
            </a:r>
            <a:endParaRPr lang="ru-KZ" dirty="0"/>
          </a:p>
        </p:txBody>
      </p:sp>
      <p:sp>
        <p:nvSpPr>
          <p:cNvPr id="3" name="Объект 2">
            <a:extLst>
              <a:ext uri="{FF2B5EF4-FFF2-40B4-BE49-F238E27FC236}">
                <a16:creationId xmlns:a16="http://schemas.microsoft.com/office/drawing/2014/main" id="{22359693-8196-5C46-1CF1-D2A492F3C937}"/>
              </a:ext>
            </a:extLst>
          </p:cNvPr>
          <p:cNvSpPr>
            <a:spLocks noGrp="1"/>
          </p:cNvSpPr>
          <p:nvPr>
            <p:ph idx="1"/>
          </p:nvPr>
        </p:nvSpPr>
        <p:spPr>
          <a:ln>
            <a:solidFill>
              <a:schemeClr val="accent1"/>
            </a:solidFill>
          </a:ln>
        </p:spPr>
        <p:txBody>
          <a:bodyPr/>
          <a:lstStyle/>
          <a:p>
            <a:r>
              <a:rPr lang="ru-RU" dirty="0" err="1"/>
              <a:t>Иммундық</a:t>
            </a:r>
            <a:r>
              <a:rPr lang="ru-RU" dirty="0"/>
              <a:t> </a:t>
            </a:r>
            <a:r>
              <a:rPr lang="ru-RU" dirty="0" err="1"/>
              <a:t>жүйен</a:t>
            </a:r>
            <a:r>
              <a:rPr lang="en-US" dirty="0" err="1"/>
              <a:t>i</a:t>
            </a:r>
            <a:r>
              <a:rPr lang="ru-RU" dirty="0"/>
              <a:t>ң </a:t>
            </a:r>
            <a:r>
              <a:rPr lang="ru-RU" dirty="0" err="1"/>
              <a:t>мүшел</a:t>
            </a:r>
            <a:r>
              <a:rPr lang="en-US" dirty="0" err="1"/>
              <a:t>i</a:t>
            </a:r>
            <a:r>
              <a:rPr lang="ru-RU" dirty="0"/>
              <a:t>к </a:t>
            </a:r>
            <a:r>
              <a:rPr lang="ru-RU" dirty="0" err="1"/>
              <a:t>деңгей</a:t>
            </a:r>
            <a:r>
              <a:rPr lang="en-US" dirty="0" err="1"/>
              <a:t>i</a:t>
            </a:r>
            <a:r>
              <a:rPr lang="en-US" dirty="0"/>
              <a:t> </a:t>
            </a:r>
            <a:endParaRPr lang="kk-KZ" dirty="0"/>
          </a:p>
          <a:p>
            <a:r>
              <a:rPr lang="en-US" dirty="0"/>
              <a:t>1) </a:t>
            </a:r>
            <a:r>
              <a:rPr lang="ru-RU" dirty="0" err="1"/>
              <a:t>орталық</a:t>
            </a:r>
            <a:r>
              <a:rPr lang="ru-RU" dirty="0"/>
              <a:t> (б</a:t>
            </a:r>
            <a:r>
              <a:rPr lang="en-US" dirty="0" err="1"/>
              <a:t>i</a:t>
            </a:r>
            <a:r>
              <a:rPr lang="ru-RU" dirty="0"/>
              <a:t>р</a:t>
            </a:r>
            <a:r>
              <a:rPr lang="en-US" dirty="0" err="1"/>
              <a:t>i</a:t>
            </a:r>
            <a:r>
              <a:rPr lang="ru-RU" dirty="0" err="1"/>
              <a:t>нш</a:t>
            </a:r>
            <a:r>
              <a:rPr lang="en-US" dirty="0" err="1"/>
              <a:t>i</a:t>
            </a:r>
            <a:r>
              <a:rPr lang="ru-RU" dirty="0"/>
              <a:t>л</a:t>
            </a:r>
            <a:r>
              <a:rPr lang="en-US" dirty="0" err="1"/>
              <a:t>i</a:t>
            </a:r>
            <a:r>
              <a:rPr lang="ru-RU" dirty="0"/>
              <a:t>к) </a:t>
            </a:r>
          </a:p>
          <a:p>
            <a:r>
              <a:rPr lang="ru-RU" dirty="0"/>
              <a:t> 2) </a:t>
            </a:r>
            <a:r>
              <a:rPr lang="ru-RU" dirty="0" err="1"/>
              <a:t>шетк</a:t>
            </a:r>
            <a:r>
              <a:rPr lang="en-US" dirty="0" err="1"/>
              <a:t>i</a:t>
            </a:r>
            <a:r>
              <a:rPr lang="en-US" dirty="0"/>
              <a:t> (</a:t>
            </a:r>
            <a:r>
              <a:rPr lang="ru-RU" dirty="0"/>
              <a:t>ек</a:t>
            </a:r>
            <a:r>
              <a:rPr lang="en-US" dirty="0" err="1"/>
              <a:t>i</a:t>
            </a:r>
            <a:r>
              <a:rPr lang="ru-RU" dirty="0" err="1"/>
              <a:t>нш</a:t>
            </a:r>
            <a:r>
              <a:rPr lang="en-US" dirty="0" err="1"/>
              <a:t>i</a:t>
            </a:r>
            <a:r>
              <a:rPr lang="ru-RU" dirty="0"/>
              <a:t>л</a:t>
            </a:r>
            <a:r>
              <a:rPr lang="en-US" dirty="0" err="1"/>
              <a:t>i</a:t>
            </a:r>
            <a:r>
              <a:rPr lang="ru-RU" dirty="0"/>
              <a:t>к) </a:t>
            </a:r>
            <a:r>
              <a:rPr lang="ru-RU" dirty="0" err="1"/>
              <a:t>мүшелерден</a:t>
            </a:r>
            <a:r>
              <a:rPr lang="ru-RU" dirty="0"/>
              <a:t> </a:t>
            </a:r>
            <a:r>
              <a:rPr lang="ru-RU" dirty="0" err="1"/>
              <a:t>тұрады</a:t>
            </a:r>
            <a:r>
              <a:rPr lang="ru-RU" dirty="0"/>
              <a:t>. </a:t>
            </a:r>
          </a:p>
          <a:p>
            <a:r>
              <a:rPr lang="ru-RU" dirty="0" err="1">
                <a:solidFill>
                  <a:srgbClr val="FF0000"/>
                </a:solidFill>
              </a:rPr>
              <a:t>Иммундық</a:t>
            </a:r>
            <a:r>
              <a:rPr lang="ru-RU" dirty="0">
                <a:solidFill>
                  <a:srgbClr val="FF0000"/>
                </a:solidFill>
              </a:rPr>
              <a:t> </a:t>
            </a:r>
            <a:r>
              <a:rPr lang="ru-RU" dirty="0" err="1">
                <a:solidFill>
                  <a:srgbClr val="FF0000"/>
                </a:solidFill>
              </a:rPr>
              <a:t>жүйен</a:t>
            </a:r>
            <a:r>
              <a:rPr lang="en-US" dirty="0" err="1">
                <a:solidFill>
                  <a:srgbClr val="FF0000"/>
                </a:solidFill>
              </a:rPr>
              <a:t>i</a:t>
            </a:r>
            <a:r>
              <a:rPr lang="ru-RU" dirty="0">
                <a:solidFill>
                  <a:srgbClr val="FF0000"/>
                </a:solidFill>
              </a:rPr>
              <a:t>ң </a:t>
            </a:r>
            <a:r>
              <a:rPr lang="ru-RU" dirty="0" err="1">
                <a:solidFill>
                  <a:srgbClr val="FF0000"/>
                </a:solidFill>
              </a:rPr>
              <a:t>орталық</a:t>
            </a:r>
            <a:r>
              <a:rPr lang="ru-RU" dirty="0">
                <a:solidFill>
                  <a:srgbClr val="FF0000"/>
                </a:solidFill>
              </a:rPr>
              <a:t> </a:t>
            </a:r>
            <a:r>
              <a:rPr lang="ru-RU" dirty="0" err="1">
                <a:solidFill>
                  <a:srgbClr val="FF0000"/>
                </a:solidFill>
              </a:rPr>
              <a:t>мүшелер</a:t>
            </a:r>
            <a:r>
              <a:rPr lang="en-US" dirty="0" err="1">
                <a:solidFill>
                  <a:srgbClr val="FF0000"/>
                </a:solidFill>
              </a:rPr>
              <a:t>i</a:t>
            </a:r>
            <a:endParaRPr lang="kk-KZ" dirty="0">
              <a:solidFill>
                <a:srgbClr val="FF0000"/>
              </a:solidFill>
            </a:endParaRPr>
          </a:p>
          <a:p>
            <a:r>
              <a:rPr lang="en-US" dirty="0"/>
              <a:t> </a:t>
            </a:r>
            <a:r>
              <a:rPr lang="ru-RU" dirty="0" err="1"/>
              <a:t>Иммундық</a:t>
            </a:r>
            <a:r>
              <a:rPr lang="ru-RU" dirty="0"/>
              <a:t> </a:t>
            </a:r>
            <a:r>
              <a:rPr lang="ru-RU" dirty="0" err="1"/>
              <a:t>жүйен</a:t>
            </a:r>
            <a:r>
              <a:rPr lang="en-US" dirty="0" err="1"/>
              <a:t>i</a:t>
            </a:r>
            <a:r>
              <a:rPr lang="ru-RU" dirty="0"/>
              <a:t>ң </a:t>
            </a:r>
            <a:r>
              <a:rPr lang="ru-RU" dirty="0" err="1"/>
              <a:t>орталық</a:t>
            </a:r>
            <a:r>
              <a:rPr lang="ru-RU" dirty="0"/>
              <a:t> </a:t>
            </a:r>
            <a:r>
              <a:rPr lang="ru-RU" dirty="0" err="1"/>
              <a:t>мүшелері</a:t>
            </a:r>
            <a:r>
              <a:rPr lang="ru-RU" dirty="0"/>
              <a:t> </a:t>
            </a:r>
            <a:r>
              <a:rPr lang="ru-RU" dirty="0" err="1"/>
              <a:t>лимфоциттерд</a:t>
            </a:r>
            <a:r>
              <a:rPr lang="en-US" dirty="0" err="1"/>
              <a:t>i</a:t>
            </a:r>
            <a:r>
              <a:rPr lang="ru-RU" dirty="0"/>
              <a:t>ң </a:t>
            </a:r>
            <a:r>
              <a:rPr lang="ru-RU" dirty="0" err="1"/>
              <a:t>түз</a:t>
            </a:r>
            <a:r>
              <a:rPr lang="en-US" dirty="0" err="1"/>
              <a:t>i</a:t>
            </a:r>
            <a:r>
              <a:rPr lang="ru-RU" dirty="0" err="1"/>
              <a:t>лу</a:t>
            </a:r>
            <a:r>
              <a:rPr lang="en-US" dirty="0" err="1"/>
              <a:t>i</a:t>
            </a:r>
            <a:r>
              <a:rPr lang="ru-RU" dirty="0"/>
              <a:t>н </a:t>
            </a:r>
            <a:r>
              <a:rPr lang="ru-RU" dirty="0" err="1"/>
              <a:t>қамтамасыз</a:t>
            </a:r>
            <a:r>
              <a:rPr lang="ru-RU" dirty="0"/>
              <a:t> </a:t>
            </a:r>
            <a:r>
              <a:rPr lang="ru-RU" dirty="0" err="1"/>
              <a:t>етед</a:t>
            </a:r>
            <a:r>
              <a:rPr lang="en-US" dirty="0" err="1"/>
              <a:t>i</a:t>
            </a:r>
            <a:r>
              <a:rPr lang="en-US" dirty="0"/>
              <a:t>. </a:t>
            </a:r>
            <a:r>
              <a:rPr lang="ru-RU" dirty="0" err="1"/>
              <a:t>Бұл</a:t>
            </a:r>
            <a:r>
              <a:rPr lang="ru-RU" dirty="0"/>
              <a:t> </a:t>
            </a:r>
            <a:r>
              <a:rPr lang="ru-RU" dirty="0" err="1"/>
              <a:t>жерде</a:t>
            </a:r>
            <a:r>
              <a:rPr lang="ru-RU" dirty="0"/>
              <a:t> </a:t>
            </a:r>
            <a:r>
              <a:rPr lang="ru-RU" dirty="0" err="1"/>
              <a:t>олар</a:t>
            </a:r>
            <a:r>
              <a:rPr lang="ru-RU" dirty="0"/>
              <a:t> </a:t>
            </a:r>
            <a:r>
              <a:rPr lang="ru-RU" dirty="0" err="1"/>
              <a:t>лимфоидтық</a:t>
            </a:r>
            <a:r>
              <a:rPr lang="ru-RU" dirty="0"/>
              <a:t> </a:t>
            </a:r>
            <a:r>
              <a:rPr lang="ru-RU" dirty="0" err="1"/>
              <a:t>бағаналы</a:t>
            </a:r>
            <a:r>
              <a:rPr lang="ru-RU" dirty="0"/>
              <a:t> </a:t>
            </a:r>
            <a:r>
              <a:rPr lang="ru-RU" dirty="0" err="1"/>
              <a:t>жасушалардан</a:t>
            </a:r>
            <a:r>
              <a:rPr lang="ru-RU" dirty="0"/>
              <a:t> </a:t>
            </a:r>
            <a:r>
              <a:rPr lang="ru-RU" dirty="0" err="1"/>
              <a:t>түз</a:t>
            </a:r>
            <a:r>
              <a:rPr lang="en-US" dirty="0" err="1"/>
              <a:t>i</a:t>
            </a:r>
            <a:r>
              <a:rPr lang="ru-RU" dirty="0"/>
              <a:t>л</a:t>
            </a:r>
            <a:r>
              <a:rPr lang="en-US" dirty="0" err="1"/>
              <a:t>i</a:t>
            </a:r>
            <a:r>
              <a:rPr lang="ru-RU" dirty="0"/>
              <a:t>п, </a:t>
            </a:r>
            <a:r>
              <a:rPr lang="ru-RU" dirty="0" err="1"/>
              <a:t>көбейеді</a:t>
            </a:r>
            <a:r>
              <a:rPr lang="ru-RU" dirty="0"/>
              <a:t> және </a:t>
            </a:r>
            <a:r>
              <a:rPr lang="ru-RU" dirty="0" err="1"/>
              <a:t>функционалдық</a:t>
            </a:r>
            <a:r>
              <a:rPr lang="ru-RU" dirty="0"/>
              <a:t> п</a:t>
            </a:r>
            <a:r>
              <a:rPr lang="en-US" dirty="0" err="1"/>
              <a:t>i</a:t>
            </a:r>
            <a:r>
              <a:rPr lang="ru-RU" dirty="0"/>
              <a:t>с</a:t>
            </a:r>
            <a:r>
              <a:rPr lang="en-US" dirty="0" err="1"/>
              <a:t>i</a:t>
            </a:r>
            <a:r>
              <a:rPr lang="ru-RU" dirty="0"/>
              <a:t>п-</a:t>
            </a:r>
            <a:r>
              <a:rPr lang="ru-RU" dirty="0" err="1"/>
              <a:t>жет</a:t>
            </a:r>
            <a:r>
              <a:rPr lang="en-US" dirty="0" err="1"/>
              <a:t>i</a:t>
            </a:r>
            <a:r>
              <a:rPr lang="ru-RU" dirty="0" err="1"/>
              <a:t>лген</a:t>
            </a:r>
            <a:r>
              <a:rPr lang="ru-RU" dirty="0"/>
              <a:t> </a:t>
            </a:r>
            <a:r>
              <a:rPr lang="ru-RU" dirty="0" err="1"/>
              <a:t>жасушаларға</a:t>
            </a:r>
            <a:r>
              <a:rPr lang="ru-RU" dirty="0"/>
              <a:t> </a:t>
            </a:r>
            <a:r>
              <a:rPr lang="ru-RU" dirty="0" err="1"/>
              <a:t>айналады</a:t>
            </a:r>
            <a:r>
              <a:rPr lang="ru-RU" dirty="0"/>
              <a:t>.</a:t>
            </a:r>
            <a:endParaRPr lang="ru-KZ" dirty="0"/>
          </a:p>
        </p:txBody>
      </p:sp>
    </p:spTree>
    <p:extLst>
      <p:ext uri="{BB962C8B-B14F-4D97-AF65-F5344CB8AC3E}">
        <p14:creationId xmlns:p14="http://schemas.microsoft.com/office/powerpoint/2010/main" val="2638881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6" name="Rectangle 18445">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6" name="Picture 4">
            <a:extLst>
              <a:ext uri="{FF2B5EF4-FFF2-40B4-BE49-F238E27FC236}">
                <a16:creationId xmlns:a16="http://schemas.microsoft.com/office/drawing/2014/main" id="{316960C4-0EE7-2E72-DC7D-D7383D30EC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609006"/>
            <a:ext cx="4014216" cy="2689524"/>
          </a:xfrm>
          <a:prstGeom prst="rect">
            <a:avLst/>
          </a:prstGeom>
          <a:noFill/>
          <a:extLst>
            <a:ext uri="{909E8E84-426E-40DD-AFC4-6F175D3DCCD1}">
              <a14:hiddenFill xmlns:a14="http://schemas.microsoft.com/office/drawing/2010/main">
                <a:solidFill>
                  <a:srgbClr val="FFFFFF"/>
                </a:solidFill>
              </a14:hiddenFill>
            </a:ext>
          </a:extLst>
        </p:spPr>
      </p:pic>
      <p:sp>
        <p:nvSpPr>
          <p:cNvPr id="1844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Картинки по запросу тимус">
            <a:extLst>
              <a:ext uri="{FF2B5EF4-FFF2-40B4-BE49-F238E27FC236}">
                <a16:creationId xmlns:a16="http://schemas.microsoft.com/office/drawing/2014/main" id="{9B2AA27C-1696-5CC1-87AD-D339C18D6F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040" y="4249966"/>
            <a:ext cx="3995928" cy="189806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EFBEA3E8-8629-EC82-E0F8-EE62DB8C957D}"/>
              </a:ext>
            </a:extLst>
          </p:cNvPr>
          <p:cNvSpPr>
            <a:spLocks noGrp="1"/>
          </p:cNvSpPr>
          <p:nvPr>
            <p:ph idx="1"/>
          </p:nvPr>
        </p:nvSpPr>
        <p:spPr>
          <a:xfrm>
            <a:off x="4797494" y="1199535"/>
            <a:ext cx="6922558" cy="4990953"/>
          </a:xfrm>
        </p:spPr>
        <p:txBody>
          <a:bodyPr>
            <a:normAutofit/>
          </a:bodyPr>
          <a:lstStyle/>
          <a:p>
            <a:r>
              <a:rPr lang="ru-RU" dirty="0" err="1"/>
              <a:t>Сүтқорект</a:t>
            </a:r>
            <a:r>
              <a:rPr lang="en-US" dirty="0" err="1"/>
              <a:t>i</a:t>
            </a:r>
            <a:r>
              <a:rPr lang="ru-RU" dirty="0" err="1"/>
              <a:t>лер</a:t>
            </a:r>
            <a:r>
              <a:rPr lang="ru-RU" dirty="0"/>
              <a:t> мен </a:t>
            </a:r>
            <a:r>
              <a:rPr lang="ru-RU" dirty="0" err="1"/>
              <a:t>адамдарда</a:t>
            </a:r>
            <a:r>
              <a:rPr lang="ru-RU" dirty="0"/>
              <a:t> ек</a:t>
            </a:r>
            <a:r>
              <a:rPr lang="en-US" dirty="0" err="1"/>
              <a:t>i</a:t>
            </a:r>
            <a:r>
              <a:rPr lang="en-US" dirty="0"/>
              <a:t> </a:t>
            </a:r>
            <a:r>
              <a:rPr lang="ru-RU" dirty="0" err="1"/>
              <a:t>орталық</a:t>
            </a:r>
            <a:r>
              <a:rPr lang="ru-RU" dirty="0"/>
              <a:t> </a:t>
            </a:r>
            <a:r>
              <a:rPr lang="ru-RU" dirty="0" err="1"/>
              <a:t>мүшес</a:t>
            </a:r>
            <a:r>
              <a:rPr lang="en-US" dirty="0" err="1"/>
              <a:t>i</a:t>
            </a:r>
            <a:r>
              <a:rPr lang="en-US" dirty="0"/>
              <a:t> </a:t>
            </a:r>
            <a:r>
              <a:rPr lang="ru-RU" dirty="0" err="1"/>
              <a:t>болады</a:t>
            </a:r>
            <a:r>
              <a:rPr lang="ru-RU" dirty="0"/>
              <a:t>: сүйек кем</a:t>
            </a:r>
            <a:r>
              <a:rPr lang="en-US" dirty="0" err="1"/>
              <a:t>i</a:t>
            </a:r>
            <a:r>
              <a:rPr lang="ru-RU" dirty="0"/>
              <a:t>г</a:t>
            </a:r>
            <a:r>
              <a:rPr lang="en-US" dirty="0" err="1"/>
              <a:t>i</a:t>
            </a:r>
            <a:r>
              <a:rPr lang="en-US" dirty="0"/>
              <a:t> </a:t>
            </a:r>
            <a:r>
              <a:rPr lang="ru-RU" dirty="0"/>
              <a:t>және тимус. Сүйек кем</a:t>
            </a:r>
            <a:r>
              <a:rPr lang="en-US" dirty="0" err="1"/>
              <a:t>i</a:t>
            </a:r>
            <a:r>
              <a:rPr lang="ru-RU" dirty="0"/>
              <a:t>г</a:t>
            </a:r>
            <a:r>
              <a:rPr lang="en-US" dirty="0" err="1"/>
              <a:t>i</a:t>
            </a:r>
            <a:r>
              <a:rPr lang="ru-RU" dirty="0" err="1"/>
              <a:t>нде</a:t>
            </a:r>
            <a:r>
              <a:rPr lang="ru-RU" dirty="0"/>
              <a:t> В-</a:t>
            </a:r>
            <a:r>
              <a:rPr lang="ru-RU" dirty="0" err="1"/>
              <a:t>лимфоциттердің</a:t>
            </a:r>
            <a:r>
              <a:rPr lang="ru-RU" dirty="0"/>
              <a:t> </a:t>
            </a:r>
            <a:r>
              <a:rPr lang="ru-RU" dirty="0" err="1"/>
              <a:t>клондары</a:t>
            </a:r>
            <a:r>
              <a:rPr lang="ru-RU" dirty="0"/>
              <a:t> </a:t>
            </a:r>
            <a:r>
              <a:rPr lang="ru-RU" dirty="0" err="1"/>
              <a:t>түз</a:t>
            </a:r>
            <a:r>
              <a:rPr lang="en-US" dirty="0" err="1"/>
              <a:t>i</a:t>
            </a:r>
            <a:r>
              <a:rPr lang="ru-RU" dirty="0"/>
              <a:t>лед</a:t>
            </a:r>
            <a:r>
              <a:rPr lang="en-US" dirty="0" err="1"/>
              <a:t>i</a:t>
            </a:r>
            <a:r>
              <a:rPr lang="en-US" dirty="0"/>
              <a:t>, </a:t>
            </a:r>
            <a:r>
              <a:rPr lang="ru-RU" dirty="0" err="1"/>
              <a:t>сондықтан</a:t>
            </a:r>
            <a:r>
              <a:rPr lang="ru-RU" dirty="0"/>
              <a:t> сүйек кем</a:t>
            </a:r>
            <a:r>
              <a:rPr lang="en-US" dirty="0" err="1"/>
              <a:t>i</a:t>
            </a:r>
            <a:r>
              <a:rPr lang="ru-RU" dirty="0"/>
              <a:t>г</a:t>
            </a:r>
            <a:r>
              <a:rPr lang="en-US" dirty="0" err="1"/>
              <a:t>i</a:t>
            </a:r>
            <a:r>
              <a:rPr lang="en-US" dirty="0"/>
              <a:t> </a:t>
            </a:r>
            <a:r>
              <a:rPr lang="ru-RU" dirty="0" err="1"/>
              <a:t>гуморалдық</a:t>
            </a:r>
            <a:r>
              <a:rPr lang="ru-RU" dirty="0"/>
              <a:t> иммунитет </a:t>
            </a:r>
            <a:r>
              <a:rPr lang="ru-RU" dirty="0" err="1"/>
              <a:t>жүйес</a:t>
            </a:r>
            <a:r>
              <a:rPr lang="en-US" dirty="0" err="1"/>
              <a:t>i</a:t>
            </a:r>
            <a:r>
              <a:rPr lang="ru-RU" dirty="0"/>
              <a:t>н</a:t>
            </a:r>
            <a:r>
              <a:rPr lang="en-US" dirty="0" err="1"/>
              <a:t>i</a:t>
            </a:r>
            <a:r>
              <a:rPr lang="ru-RU" dirty="0"/>
              <a:t>ң (В </a:t>
            </a:r>
            <a:r>
              <a:rPr lang="ru-RU" dirty="0" err="1"/>
              <a:t>жүйес</a:t>
            </a:r>
            <a:r>
              <a:rPr lang="en-US" dirty="0" err="1"/>
              <a:t>i</a:t>
            </a:r>
            <a:r>
              <a:rPr lang="en-US" dirty="0"/>
              <a:t>) </a:t>
            </a:r>
            <a:r>
              <a:rPr lang="ru-RU" dirty="0" err="1"/>
              <a:t>орталық</a:t>
            </a:r>
            <a:r>
              <a:rPr lang="ru-RU" dirty="0"/>
              <a:t> </a:t>
            </a:r>
            <a:r>
              <a:rPr lang="ru-RU" dirty="0" err="1"/>
              <a:t>мүшес</a:t>
            </a:r>
            <a:r>
              <a:rPr lang="en-US" dirty="0" err="1"/>
              <a:t>i</a:t>
            </a:r>
            <a:r>
              <a:rPr lang="en-US" dirty="0"/>
              <a:t> </a:t>
            </a:r>
            <a:r>
              <a:rPr lang="ru-RU" dirty="0" err="1"/>
              <a:t>болып</a:t>
            </a:r>
            <a:r>
              <a:rPr lang="ru-RU" dirty="0"/>
              <a:t> </a:t>
            </a:r>
            <a:r>
              <a:rPr lang="ru-RU" dirty="0" err="1"/>
              <a:t>саналады</a:t>
            </a:r>
            <a:r>
              <a:rPr lang="ru-RU" dirty="0"/>
              <a:t>. Ал, </a:t>
            </a:r>
            <a:r>
              <a:rPr lang="ru-RU" dirty="0" err="1"/>
              <a:t>тимуста</a:t>
            </a:r>
            <a:r>
              <a:rPr lang="ru-RU" dirty="0"/>
              <a:t> Т </a:t>
            </a:r>
            <a:r>
              <a:rPr lang="ru-RU" dirty="0" err="1"/>
              <a:t>лимфоциттердің</a:t>
            </a:r>
            <a:r>
              <a:rPr lang="ru-RU" dirty="0"/>
              <a:t> </a:t>
            </a:r>
            <a:r>
              <a:rPr lang="ru-RU" dirty="0" err="1"/>
              <a:t>клондары</a:t>
            </a:r>
            <a:r>
              <a:rPr lang="ru-RU" dirty="0"/>
              <a:t> </a:t>
            </a:r>
            <a:r>
              <a:rPr lang="ru-RU" dirty="0" err="1"/>
              <a:t>түз</a:t>
            </a:r>
            <a:r>
              <a:rPr lang="en-US" dirty="0" err="1"/>
              <a:t>i</a:t>
            </a:r>
            <a:r>
              <a:rPr lang="ru-RU" dirty="0"/>
              <a:t>лед</a:t>
            </a:r>
            <a:r>
              <a:rPr lang="en-US" dirty="0" err="1"/>
              <a:t>i</a:t>
            </a:r>
            <a:r>
              <a:rPr lang="en-US" dirty="0"/>
              <a:t>, </a:t>
            </a:r>
            <a:r>
              <a:rPr lang="ru-RU" dirty="0" err="1"/>
              <a:t>ол</a:t>
            </a:r>
            <a:r>
              <a:rPr lang="ru-RU" dirty="0"/>
              <a:t> </a:t>
            </a:r>
            <a:r>
              <a:rPr lang="ru-RU" dirty="0" err="1"/>
              <a:t>жасушалық</a:t>
            </a:r>
            <a:r>
              <a:rPr lang="ru-RU" dirty="0"/>
              <a:t> иммунитет </a:t>
            </a:r>
            <a:r>
              <a:rPr lang="ru-RU" dirty="0" err="1"/>
              <a:t>жүйес</a:t>
            </a:r>
            <a:r>
              <a:rPr lang="en-US" dirty="0" err="1"/>
              <a:t>i</a:t>
            </a:r>
            <a:r>
              <a:rPr lang="ru-RU" dirty="0"/>
              <a:t>н</a:t>
            </a:r>
            <a:r>
              <a:rPr lang="en-US" dirty="0" err="1"/>
              <a:t>i</a:t>
            </a:r>
            <a:r>
              <a:rPr lang="ru-RU" dirty="0"/>
              <a:t>ң (Т- </a:t>
            </a:r>
            <a:r>
              <a:rPr lang="ru-RU" dirty="0" err="1"/>
              <a:t>жүйес</a:t>
            </a:r>
            <a:r>
              <a:rPr lang="en-US" dirty="0" err="1"/>
              <a:t>i</a:t>
            </a:r>
            <a:r>
              <a:rPr lang="en-US" dirty="0"/>
              <a:t>) </a:t>
            </a:r>
            <a:r>
              <a:rPr lang="ru-RU" dirty="0" err="1"/>
              <a:t>орталық</a:t>
            </a:r>
            <a:r>
              <a:rPr lang="ru-RU" dirty="0"/>
              <a:t> </a:t>
            </a:r>
            <a:r>
              <a:rPr lang="ru-RU" dirty="0" err="1"/>
              <a:t>мүшес</a:t>
            </a:r>
            <a:r>
              <a:rPr lang="en-US" dirty="0" err="1"/>
              <a:t>i</a:t>
            </a:r>
            <a:r>
              <a:rPr lang="en-US" dirty="0"/>
              <a:t> </a:t>
            </a:r>
            <a:r>
              <a:rPr lang="ru-RU" dirty="0" err="1"/>
              <a:t>болып</a:t>
            </a:r>
            <a:r>
              <a:rPr lang="ru-RU" dirty="0"/>
              <a:t> </a:t>
            </a:r>
            <a:r>
              <a:rPr lang="ru-RU" dirty="0" err="1"/>
              <a:t>табылады</a:t>
            </a:r>
            <a:r>
              <a:rPr lang="ru-RU" dirty="0"/>
              <a:t>. </a:t>
            </a:r>
            <a:endParaRPr lang="ru-KZ" dirty="0"/>
          </a:p>
        </p:txBody>
      </p:sp>
    </p:spTree>
    <p:extLst>
      <p:ext uri="{BB962C8B-B14F-4D97-AF65-F5344CB8AC3E}">
        <p14:creationId xmlns:p14="http://schemas.microsoft.com/office/powerpoint/2010/main" val="951792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5D54203-89BC-8945-62DD-D79605077A0C}"/>
              </a:ext>
            </a:extLst>
          </p:cNvPr>
          <p:cNvSpPr>
            <a:spLocks noGrp="1"/>
          </p:cNvSpPr>
          <p:nvPr>
            <p:ph type="title"/>
          </p:nvPr>
        </p:nvSpPr>
        <p:spPr>
          <a:xfrm>
            <a:off x="838200" y="365125"/>
            <a:ext cx="10515600" cy="1325563"/>
          </a:xfrm>
        </p:spPr>
        <p:txBody>
          <a:bodyPr>
            <a:normAutofit/>
          </a:bodyPr>
          <a:lstStyle/>
          <a:p>
            <a:r>
              <a:rPr lang="ru-RU" sz="5400"/>
              <a:t>Иммундық жүйенің шеткі мүшелері </a:t>
            </a:r>
            <a:endParaRPr lang="ru-KZ"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C88C9FF1-7FE9-DB6B-1FE4-1DA7C4B0282F}"/>
              </a:ext>
            </a:extLst>
          </p:cNvPr>
          <p:cNvSpPr>
            <a:spLocks noGrp="1"/>
          </p:cNvSpPr>
          <p:nvPr>
            <p:ph idx="1"/>
          </p:nvPr>
        </p:nvSpPr>
        <p:spPr>
          <a:xfrm>
            <a:off x="838200" y="1929384"/>
            <a:ext cx="10515600" cy="4251960"/>
          </a:xfrm>
          <a:solidFill>
            <a:schemeClr val="accent2">
              <a:lumMod val="60000"/>
              <a:lumOff val="40000"/>
            </a:schemeClr>
          </a:solidFill>
        </p:spPr>
        <p:txBody>
          <a:bodyPr>
            <a:normAutofit/>
          </a:bodyPr>
          <a:lstStyle/>
          <a:p>
            <a:r>
              <a:rPr lang="ru-RU" sz="2200" dirty="0" err="1"/>
              <a:t>Оларға</a:t>
            </a:r>
            <a:r>
              <a:rPr lang="ru-RU" sz="2200" dirty="0"/>
              <a:t>: </a:t>
            </a:r>
            <a:r>
              <a:rPr lang="ru-RU" sz="2200" dirty="0" err="1"/>
              <a:t>көкбауыр</a:t>
            </a:r>
            <a:r>
              <a:rPr lang="ru-RU" sz="2200" dirty="0"/>
              <a:t>, лимфа </a:t>
            </a:r>
            <a:r>
              <a:rPr lang="ru-RU" sz="2200" dirty="0" err="1"/>
              <a:t>түйіндері</a:t>
            </a:r>
            <a:r>
              <a:rPr lang="ru-RU" sz="2200" dirty="0"/>
              <a:t>, </a:t>
            </a:r>
            <a:r>
              <a:rPr lang="ru-RU" sz="2200" dirty="0" err="1"/>
              <a:t>ішектің</a:t>
            </a:r>
            <a:r>
              <a:rPr lang="ru-RU" sz="2200" dirty="0"/>
              <a:t> </a:t>
            </a:r>
            <a:r>
              <a:rPr lang="ru-RU" sz="2200" dirty="0" err="1"/>
              <a:t>пейер</a:t>
            </a:r>
            <a:r>
              <a:rPr lang="ru-RU" sz="2200" dirty="0"/>
              <a:t> </a:t>
            </a:r>
            <a:r>
              <a:rPr lang="ru-RU" sz="2200" dirty="0" err="1"/>
              <a:t>табақшалары</a:t>
            </a:r>
            <a:r>
              <a:rPr lang="ru-RU" sz="2200" dirty="0"/>
              <a:t>, аппендикс, </a:t>
            </a:r>
            <a:r>
              <a:rPr lang="ru-RU" sz="2200" dirty="0" err="1"/>
              <a:t>бадамша</a:t>
            </a:r>
            <a:r>
              <a:rPr lang="ru-RU" sz="2200" dirty="0"/>
              <a:t> без, </a:t>
            </a:r>
            <a:r>
              <a:rPr lang="ru-RU" sz="2200" dirty="0" err="1"/>
              <a:t>аденоидтар</a:t>
            </a:r>
            <a:r>
              <a:rPr lang="ru-RU" sz="2200" dirty="0"/>
              <a:t> және </a:t>
            </a:r>
            <a:r>
              <a:rPr lang="ru-RU" sz="2200" dirty="0" err="1"/>
              <a:t>басқа</a:t>
            </a:r>
            <a:r>
              <a:rPr lang="ru-RU" sz="2200" dirty="0"/>
              <a:t> да </a:t>
            </a:r>
            <a:r>
              <a:rPr lang="ru-RU" sz="2200" dirty="0" err="1"/>
              <a:t>лимфоидтық</a:t>
            </a:r>
            <a:r>
              <a:rPr lang="ru-RU" sz="2200" dirty="0"/>
              <a:t> </a:t>
            </a:r>
            <a:r>
              <a:rPr lang="ru-RU" sz="2200" dirty="0" err="1"/>
              <a:t>түзілістер</a:t>
            </a:r>
            <a:r>
              <a:rPr lang="ru-RU" sz="2200" dirty="0"/>
              <a:t> </a:t>
            </a:r>
            <a:r>
              <a:rPr lang="ru-RU" sz="2200" dirty="0" err="1"/>
              <a:t>жатады</a:t>
            </a:r>
            <a:r>
              <a:rPr lang="ru-RU" sz="2200" dirty="0"/>
              <a:t>. </a:t>
            </a:r>
            <a:r>
              <a:rPr lang="ru-RU" sz="2200" dirty="0" err="1"/>
              <a:t>Бұл</a:t>
            </a:r>
            <a:r>
              <a:rPr lang="ru-RU" sz="2200" dirty="0"/>
              <a:t> </a:t>
            </a:r>
            <a:r>
              <a:rPr lang="ru-RU" sz="2200" dirty="0" err="1"/>
              <a:t>мүшелерд</a:t>
            </a:r>
            <a:r>
              <a:rPr lang="en-US" sz="2200" dirty="0" err="1"/>
              <a:t>i</a:t>
            </a:r>
            <a:r>
              <a:rPr lang="ru-RU" sz="2200" dirty="0"/>
              <a:t>ң </a:t>
            </a:r>
            <a:r>
              <a:rPr lang="ru-RU" sz="2200" dirty="0" err="1"/>
              <a:t>тимусқа</a:t>
            </a:r>
            <a:r>
              <a:rPr lang="ru-RU" sz="2200" dirty="0"/>
              <a:t> </a:t>
            </a:r>
            <a:r>
              <a:rPr lang="ru-RU" sz="2200" dirty="0" err="1"/>
              <a:t>тәуелді</a:t>
            </a:r>
            <a:r>
              <a:rPr lang="ru-RU" sz="2200" dirty="0"/>
              <a:t> (Т-лимфоцит) және </a:t>
            </a:r>
            <a:r>
              <a:rPr lang="ru-RU" sz="2200" dirty="0" err="1"/>
              <a:t>тимусқа</a:t>
            </a:r>
            <a:r>
              <a:rPr lang="ru-RU" sz="2200" dirty="0"/>
              <a:t> </a:t>
            </a:r>
            <a:r>
              <a:rPr lang="ru-RU" sz="2200" dirty="0" err="1"/>
              <a:t>тәуелсіз</a:t>
            </a:r>
            <a:r>
              <a:rPr lang="ru-RU" sz="2200" dirty="0"/>
              <a:t> (В-лимфоцит) </a:t>
            </a:r>
            <a:r>
              <a:rPr lang="ru-RU" sz="2200" dirty="0" err="1"/>
              <a:t>аумақтарына</a:t>
            </a:r>
            <a:r>
              <a:rPr lang="ru-RU" sz="2200" dirty="0"/>
              <a:t> </a:t>
            </a:r>
            <a:r>
              <a:rPr lang="ru-RU" sz="2200" dirty="0" err="1"/>
              <a:t>лимфоциттер</a:t>
            </a:r>
            <a:r>
              <a:rPr lang="ru-RU" sz="2200" dirty="0"/>
              <a:t> </a:t>
            </a:r>
            <a:r>
              <a:rPr lang="ru-RU" sz="2200" dirty="0" err="1"/>
              <a:t>орналасады</a:t>
            </a:r>
            <a:r>
              <a:rPr lang="ru-RU" sz="2200" dirty="0"/>
              <a:t>. </a:t>
            </a:r>
          </a:p>
          <a:p>
            <a:r>
              <a:rPr lang="ru-RU" sz="2200" dirty="0" err="1"/>
              <a:t>Иммундық</a:t>
            </a:r>
            <a:r>
              <a:rPr lang="ru-RU" sz="2200" dirty="0"/>
              <a:t> </a:t>
            </a:r>
            <a:r>
              <a:rPr lang="ru-RU" sz="2200" dirty="0" err="1"/>
              <a:t>жүйенің</a:t>
            </a:r>
            <a:r>
              <a:rPr lang="ru-RU" sz="2200" dirty="0"/>
              <a:t> </a:t>
            </a:r>
            <a:r>
              <a:rPr lang="ru-RU" sz="2200" dirty="0" err="1"/>
              <a:t>шетк</a:t>
            </a:r>
            <a:r>
              <a:rPr lang="en-US" sz="2200" dirty="0" err="1"/>
              <a:t>i</a:t>
            </a:r>
            <a:r>
              <a:rPr lang="en-US" sz="2200" dirty="0"/>
              <a:t> </a:t>
            </a:r>
            <a:r>
              <a:rPr lang="ru-RU" sz="2200" dirty="0" err="1"/>
              <a:t>мүшелер</a:t>
            </a:r>
            <a:r>
              <a:rPr lang="ru-RU" sz="2200" dirty="0"/>
              <a:t> </a:t>
            </a:r>
            <a:r>
              <a:rPr lang="ru-RU" sz="2200" dirty="0" err="1"/>
              <a:t>жүйесін</a:t>
            </a:r>
            <a:r>
              <a:rPr lang="en-US" sz="2200" dirty="0" err="1"/>
              <a:t>i</a:t>
            </a:r>
            <a:r>
              <a:rPr lang="ru-RU" sz="2200" dirty="0"/>
              <a:t>ң </a:t>
            </a:r>
            <a:r>
              <a:rPr lang="ru-RU" sz="2200" dirty="0" err="1"/>
              <a:t>ұйымдастыру</a:t>
            </a:r>
            <a:r>
              <a:rPr lang="ru-RU" sz="2200" dirty="0"/>
              <a:t> </a:t>
            </a:r>
            <a:r>
              <a:rPr lang="ru-RU" sz="2200" dirty="0" err="1"/>
              <a:t>негізінде</a:t>
            </a:r>
            <a:r>
              <a:rPr lang="ru-RU" sz="2200" dirty="0"/>
              <a:t> </a:t>
            </a:r>
            <a:r>
              <a:rPr lang="ru-RU" sz="2200" dirty="0" err="1"/>
              <a:t>жергілікті</a:t>
            </a:r>
            <a:r>
              <a:rPr lang="ru-RU" sz="2200" dirty="0"/>
              <a:t> </a:t>
            </a:r>
            <a:r>
              <a:rPr lang="ru-RU" sz="2200" dirty="0" err="1"/>
              <a:t>қағидалар</a:t>
            </a:r>
            <a:r>
              <a:rPr lang="ru-RU" sz="2200" dirty="0"/>
              <a:t> </a:t>
            </a:r>
            <a:r>
              <a:rPr lang="ru-RU" sz="2200" dirty="0" err="1"/>
              <a:t>жатыр</a:t>
            </a:r>
            <a:r>
              <a:rPr lang="ru-RU" sz="2200" dirty="0"/>
              <a:t>: </a:t>
            </a:r>
            <a:r>
              <a:rPr lang="ru-RU" sz="2200" dirty="0" err="1"/>
              <a:t>әрбір</a:t>
            </a:r>
            <a:r>
              <a:rPr lang="ru-RU" sz="2200" dirty="0"/>
              <a:t> </a:t>
            </a:r>
            <a:r>
              <a:rPr lang="ru-RU" sz="2200" dirty="0" err="1"/>
              <a:t>лимфоидтық</a:t>
            </a:r>
            <a:r>
              <a:rPr lang="ru-RU" sz="2200" dirty="0"/>
              <a:t> </a:t>
            </a:r>
            <a:r>
              <a:rPr lang="ru-RU" sz="2200" dirty="0" err="1"/>
              <a:t>мүше</a:t>
            </a:r>
            <a:r>
              <a:rPr lang="ru-RU" sz="2200" dirty="0"/>
              <a:t> </a:t>
            </a:r>
            <a:r>
              <a:rPr lang="ru-RU" sz="2200" dirty="0" err="1"/>
              <a:t>дененің</a:t>
            </a:r>
            <a:r>
              <a:rPr lang="ru-RU" sz="2200" dirty="0"/>
              <a:t> </a:t>
            </a:r>
            <a:r>
              <a:rPr lang="ru-RU" sz="2200" dirty="0" err="1"/>
              <a:t>белгілі</a:t>
            </a:r>
            <a:r>
              <a:rPr lang="ru-RU" sz="2200" dirty="0"/>
              <a:t> </a:t>
            </a:r>
            <a:r>
              <a:rPr lang="ru-RU" sz="2200" dirty="0" err="1"/>
              <a:t>бір</a:t>
            </a:r>
            <a:r>
              <a:rPr lang="ru-RU" sz="2200" dirty="0"/>
              <a:t> </a:t>
            </a:r>
            <a:r>
              <a:rPr lang="ru-RU" sz="2200" dirty="0" err="1"/>
              <a:t>бөлігін</a:t>
            </a:r>
            <a:r>
              <a:rPr lang="ru-RU" sz="2200" dirty="0"/>
              <a:t> </a:t>
            </a:r>
            <a:r>
              <a:rPr lang="ru-RU" sz="2200" dirty="0" err="1"/>
              <a:t>бақылайды</a:t>
            </a:r>
            <a:r>
              <a:rPr lang="ru-RU" sz="2200" dirty="0"/>
              <a:t>, </a:t>
            </a:r>
            <a:r>
              <a:rPr lang="ru-RU" sz="2200" dirty="0" err="1"/>
              <a:t>ол</a:t>
            </a:r>
            <a:r>
              <a:rPr lang="ru-RU" sz="2200" dirty="0"/>
              <a:t> </a:t>
            </a:r>
            <a:r>
              <a:rPr lang="ru-RU" sz="2200" dirty="0" err="1"/>
              <a:t>жерден</a:t>
            </a:r>
            <a:r>
              <a:rPr lang="ru-RU" sz="2200" dirty="0"/>
              <a:t> </a:t>
            </a:r>
            <a:r>
              <a:rPr lang="ru-RU" sz="2200" dirty="0" err="1"/>
              <a:t>оған</a:t>
            </a:r>
            <a:r>
              <a:rPr lang="ru-RU" sz="2200" dirty="0"/>
              <a:t> лимфа </a:t>
            </a:r>
            <a:r>
              <a:rPr lang="ru-RU" sz="2200" dirty="0" err="1"/>
              <a:t>келеді</a:t>
            </a:r>
            <a:r>
              <a:rPr lang="ru-RU" sz="2200" dirty="0"/>
              <a:t> (лимфа </a:t>
            </a:r>
            <a:r>
              <a:rPr lang="ru-RU" sz="2200" dirty="0" err="1"/>
              <a:t>түйіндері</a:t>
            </a:r>
            <a:r>
              <a:rPr lang="ru-RU" sz="2200" dirty="0"/>
              <a:t>), </a:t>
            </a:r>
            <a:r>
              <a:rPr lang="ru-RU" sz="2200" dirty="0" err="1"/>
              <a:t>немесе</a:t>
            </a:r>
            <a:r>
              <a:rPr lang="ru-RU" sz="2200" dirty="0"/>
              <a:t> қан </a:t>
            </a:r>
            <a:r>
              <a:rPr lang="ru-RU" sz="2200" dirty="0" err="1"/>
              <a:t>айдау</a:t>
            </a:r>
            <a:r>
              <a:rPr lang="ru-RU" sz="2200" dirty="0"/>
              <a:t> </a:t>
            </a:r>
            <a:r>
              <a:rPr lang="ru-RU" sz="2200" dirty="0" err="1"/>
              <a:t>жолдарында</a:t>
            </a:r>
            <a:r>
              <a:rPr lang="ru-RU" sz="2200" dirty="0"/>
              <a:t> </a:t>
            </a:r>
            <a:r>
              <a:rPr lang="ru-RU" sz="2200" dirty="0" err="1"/>
              <a:t>кедергі</a:t>
            </a:r>
            <a:r>
              <a:rPr lang="ru-RU" sz="2200" dirty="0"/>
              <a:t> </a:t>
            </a:r>
            <a:r>
              <a:rPr lang="ru-RU" sz="2200" dirty="0" err="1"/>
              <a:t>болады</a:t>
            </a:r>
            <a:r>
              <a:rPr lang="ru-RU" sz="2200" dirty="0"/>
              <a:t> (</a:t>
            </a:r>
            <a:r>
              <a:rPr lang="ru-RU" sz="2200" dirty="0" err="1"/>
              <a:t>көкбауыр</a:t>
            </a:r>
            <a:r>
              <a:rPr lang="ru-RU" sz="2200" dirty="0"/>
              <a:t>) </a:t>
            </a:r>
            <a:r>
              <a:rPr lang="ru-RU" sz="2200" dirty="0" err="1"/>
              <a:t>немесе</a:t>
            </a:r>
            <a:r>
              <a:rPr lang="ru-RU" sz="2200" dirty="0"/>
              <a:t> </a:t>
            </a:r>
            <a:r>
              <a:rPr lang="ru-RU" sz="2200" dirty="0" err="1"/>
              <a:t>ағзаның</a:t>
            </a:r>
            <a:r>
              <a:rPr lang="ru-RU" sz="2200" dirty="0"/>
              <a:t> ішкі </a:t>
            </a:r>
            <a:r>
              <a:rPr lang="ru-RU" sz="2200" dirty="0" err="1"/>
              <a:t>ортасын</a:t>
            </a:r>
            <a:r>
              <a:rPr lang="ru-RU" sz="2200" dirty="0"/>
              <a:t> </a:t>
            </a:r>
            <a:r>
              <a:rPr lang="ru-RU" sz="2200" dirty="0" err="1"/>
              <a:t>шектейтін</a:t>
            </a:r>
            <a:r>
              <a:rPr lang="ru-RU" sz="2200" dirty="0"/>
              <a:t> </a:t>
            </a:r>
            <a:r>
              <a:rPr lang="ru-RU" sz="2200" dirty="0" err="1"/>
              <a:t>кедергілермен</a:t>
            </a:r>
            <a:r>
              <a:rPr lang="ru-RU" sz="2200" dirty="0"/>
              <a:t> </a:t>
            </a:r>
            <a:r>
              <a:rPr lang="ru-RU" sz="2200" dirty="0" err="1"/>
              <a:t>тікелей</a:t>
            </a:r>
            <a:r>
              <a:rPr lang="ru-RU" sz="2200" dirty="0"/>
              <a:t> </a:t>
            </a:r>
            <a:r>
              <a:rPr lang="ru-RU" sz="2200" dirty="0" err="1"/>
              <a:t>байланысады</a:t>
            </a:r>
            <a:r>
              <a:rPr lang="ru-RU" sz="2200" dirty="0"/>
              <a:t> (</a:t>
            </a:r>
            <a:r>
              <a:rPr lang="ru-RU" sz="2200" dirty="0" err="1"/>
              <a:t>тері</a:t>
            </a:r>
            <a:r>
              <a:rPr lang="ru-RU" sz="2200" dirty="0"/>
              <a:t> және </a:t>
            </a:r>
            <a:r>
              <a:rPr lang="ru-RU" sz="2200" dirty="0" err="1"/>
              <a:t>шырышты</a:t>
            </a:r>
            <a:r>
              <a:rPr lang="ru-RU" sz="2200" dirty="0"/>
              <a:t> </a:t>
            </a:r>
            <a:r>
              <a:rPr lang="ru-RU" sz="2200" dirty="0" err="1"/>
              <a:t>қабаттармен</a:t>
            </a:r>
            <a:r>
              <a:rPr lang="ru-RU" sz="2200" dirty="0"/>
              <a:t> </a:t>
            </a:r>
            <a:r>
              <a:rPr lang="ru-RU" sz="2200" dirty="0" err="1"/>
              <a:t>байланысқан</a:t>
            </a:r>
            <a:r>
              <a:rPr lang="ru-RU" sz="2200" dirty="0"/>
              <a:t> </a:t>
            </a:r>
            <a:r>
              <a:rPr lang="ru-RU" sz="2200" dirty="0" err="1"/>
              <a:t>лимфоидтық</a:t>
            </a:r>
            <a:r>
              <a:rPr lang="ru-RU" sz="2200" dirty="0"/>
              <a:t> </a:t>
            </a:r>
            <a:r>
              <a:rPr lang="ru-RU" sz="2200" dirty="0" err="1"/>
              <a:t>тін</a:t>
            </a:r>
            <a:r>
              <a:rPr lang="ru-RU" sz="2200" dirty="0"/>
              <a:t>). </a:t>
            </a:r>
            <a:endParaRPr lang="ru-KZ" sz="2200" dirty="0"/>
          </a:p>
        </p:txBody>
      </p:sp>
    </p:spTree>
    <p:extLst>
      <p:ext uri="{BB962C8B-B14F-4D97-AF65-F5344CB8AC3E}">
        <p14:creationId xmlns:p14="http://schemas.microsoft.com/office/powerpoint/2010/main" val="575512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a:extLst>
              <a:ext uri="{FF2B5EF4-FFF2-40B4-BE49-F238E27FC236}">
                <a16:creationId xmlns:a16="http://schemas.microsoft.com/office/drawing/2014/main" id="{42F5B240-1B5F-7D0C-0BCC-333BDFB354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761164"/>
            <a:ext cx="4959477" cy="333567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4" descr="иммунитет 1">
            <a:extLst>
              <a:ext uri="{FF2B5EF4-FFF2-40B4-BE49-F238E27FC236}">
                <a16:creationId xmlns:a16="http://schemas.microsoft.com/office/drawing/2014/main" id="{DFBE282E-70C4-4DEE-B9D5-2238DFABA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7858" b="66711"/>
          <a:stretch>
            <a:fillRect/>
          </a:stretch>
        </p:blipFill>
        <p:spPr bwMode="auto">
          <a:xfrm>
            <a:off x="5683046" y="1257848"/>
            <a:ext cx="5865486" cy="3385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35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0"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Объект 2">
            <a:extLst>
              <a:ext uri="{FF2B5EF4-FFF2-40B4-BE49-F238E27FC236}">
                <a16:creationId xmlns:a16="http://schemas.microsoft.com/office/drawing/2014/main" id="{29404CF6-503F-BF5A-04C3-89426378B4C9}"/>
              </a:ext>
            </a:extLst>
          </p:cNvPr>
          <p:cNvSpPr>
            <a:spLocks noGrp="1"/>
          </p:cNvSpPr>
          <p:nvPr>
            <p:ph idx="1"/>
          </p:nvPr>
        </p:nvSpPr>
        <p:spPr>
          <a:xfrm>
            <a:off x="1120877" y="255639"/>
            <a:ext cx="9908323" cy="6233651"/>
          </a:xfrm>
        </p:spPr>
        <p:txBody>
          <a:bodyPr anchor="t">
            <a:normAutofit/>
          </a:bodyPr>
          <a:lstStyle/>
          <a:p>
            <a:r>
              <a:rPr lang="ru-RU" dirty="0" err="1">
                <a:solidFill>
                  <a:schemeClr val="tx2"/>
                </a:solidFill>
                <a:latin typeface="Arial Narrow" panose="020B0606020202030204" pitchFamily="34" charset="0"/>
              </a:rPr>
              <a:t>Медициналық</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практикасына</a:t>
            </a:r>
            <a:r>
              <a:rPr lang="ru-RU" dirty="0">
                <a:solidFill>
                  <a:schemeClr val="tx2"/>
                </a:solidFill>
                <a:latin typeface="Arial Narrow" panose="020B0606020202030204" pitchFamily="34" charset="0"/>
              </a:rPr>
              <a:t> «иммунитет» </a:t>
            </a:r>
            <a:r>
              <a:rPr lang="ru-RU" dirty="0" err="1">
                <a:solidFill>
                  <a:schemeClr val="tx2"/>
                </a:solidFill>
                <a:latin typeface="Arial Narrow" panose="020B0606020202030204" pitchFamily="34" charset="0"/>
              </a:rPr>
              <a:t>термині</a:t>
            </a:r>
            <a:r>
              <a:rPr lang="ru-RU" dirty="0">
                <a:solidFill>
                  <a:schemeClr val="tx2"/>
                </a:solidFill>
                <a:latin typeface="Arial Narrow" panose="020B0606020202030204" pitchFamily="34" charset="0"/>
              </a:rPr>
              <a:t> </a:t>
            </a:r>
            <a:r>
              <a:rPr lang="en-US" dirty="0">
                <a:solidFill>
                  <a:schemeClr val="tx2"/>
                </a:solidFill>
                <a:latin typeface="Arial Narrow" panose="020B0606020202030204" pitchFamily="34" charset="0"/>
              </a:rPr>
              <a:t>XIX </a:t>
            </a:r>
            <a:r>
              <a:rPr lang="ru-RU" dirty="0" err="1">
                <a:solidFill>
                  <a:schemeClr val="tx2"/>
                </a:solidFill>
                <a:latin typeface="Arial Narrow" panose="020B0606020202030204" pitchFamily="34" charset="0"/>
              </a:rPr>
              <a:t>ғасырдың</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екінші</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жартысында</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адамдар</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инфекциялық</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аурулардан</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қорғану</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әдістері</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зерттелу</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кезінде</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яғни</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теориялық</a:t>
            </a:r>
            <a:r>
              <a:rPr lang="ru-RU" dirty="0">
                <a:solidFill>
                  <a:schemeClr val="tx2"/>
                </a:solidFill>
                <a:latin typeface="Arial Narrow" panose="020B0606020202030204" pitchFamily="34" charset="0"/>
              </a:rPr>
              <a:t> және </a:t>
            </a:r>
            <a:r>
              <a:rPr lang="ru-RU" dirty="0" err="1">
                <a:solidFill>
                  <a:schemeClr val="tx2"/>
                </a:solidFill>
                <a:latin typeface="Arial Narrow" panose="020B0606020202030204" pitchFamily="34" charset="0"/>
              </a:rPr>
              <a:t>эксперименталды</a:t>
            </a:r>
            <a:r>
              <a:rPr lang="ru-RU" dirty="0">
                <a:solidFill>
                  <a:schemeClr val="tx2"/>
                </a:solidFill>
                <a:latin typeface="Arial Narrow" panose="020B0606020202030204" pitchFamily="34" charset="0"/>
              </a:rPr>
              <a:t> иммунология </a:t>
            </a:r>
            <a:r>
              <a:rPr lang="ru-RU" dirty="0" err="1">
                <a:solidFill>
                  <a:schemeClr val="tx2"/>
                </a:solidFill>
                <a:latin typeface="Arial Narrow" panose="020B0606020202030204" pitchFamily="34" charset="0"/>
              </a:rPr>
              <a:t>қалыптасу</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кезінде</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енгізілген</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Терминнің</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жаңа</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медициналық</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мазмұны</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аурудан</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құтылу</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деп</a:t>
            </a:r>
            <a:r>
              <a:rPr lang="ru-RU" dirty="0">
                <a:solidFill>
                  <a:schemeClr val="tx2"/>
                </a:solidFill>
                <a:latin typeface="Arial Narrow" panose="020B0606020202030204" pitchFamily="34" charset="0"/>
              </a:rPr>
              <a:t> </a:t>
            </a:r>
            <a:r>
              <a:rPr lang="ru-RU" dirty="0" err="1">
                <a:solidFill>
                  <a:schemeClr val="tx2"/>
                </a:solidFill>
                <a:latin typeface="Arial Narrow" panose="020B0606020202030204" pitchFamily="34" charset="0"/>
              </a:rPr>
              <a:t>белгіленген</a:t>
            </a:r>
            <a:r>
              <a:rPr lang="ru-RU" dirty="0">
                <a:solidFill>
                  <a:schemeClr val="tx2"/>
                </a:solidFill>
                <a:latin typeface="Arial Narrow" panose="020B0606020202030204" pitchFamily="34" charset="0"/>
              </a:rPr>
              <a:t>.</a:t>
            </a:r>
          </a:p>
          <a:p>
            <a:r>
              <a:rPr lang="kk-KZ" b="1" dirty="0">
                <a:solidFill>
                  <a:schemeClr val="tx2"/>
                </a:solidFill>
                <a:latin typeface="Arial Narrow" panose="020B0606020202030204" pitchFamily="34" charset="0"/>
              </a:rPr>
              <a:t>ИММУНИТЕТ дегеніміз ағзаның өзін генетикалық тұрғыдан бөтен заттардан, жұқпалы аурулардан, микробтардан, улы заттардан қорғауы.</a:t>
            </a:r>
          </a:p>
          <a:p>
            <a:r>
              <a:rPr lang="kk-KZ" dirty="0">
                <a:solidFill>
                  <a:schemeClr val="tx2"/>
                </a:solidFill>
                <a:latin typeface="Arial Narrow" panose="020B0606020202030204" pitchFamily="34" charset="0"/>
              </a:rPr>
              <a:t>Иммунитет - организмнің ауру тудыратын агенттерді олардың тіршілік ету өнімдерін, сондай-ақ </a:t>
            </a:r>
            <a:r>
              <a:rPr lang="kk-KZ" dirty="0">
                <a:solidFill>
                  <a:schemeClr val="tx2"/>
                </a:solidFill>
                <a:latin typeface="Arial Narrow" panose="020B0606020202030204" pitchFamily="34" charset="0"/>
                <a:hlinkClick r:id="rId2" tooltip="Генетика"/>
              </a:rPr>
              <a:t>генетикалық</a:t>
            </a:r>
            <a:r>
              <a:rPr lang="kk-KZ" dirty="0">
                <a:solidFill>
                  <a:schemeClr val="tx2"/>
                </a:solidFill>
                <a:latin typeface="Arial Narrow" panose="020B0606020202030204" pitchFamily="34" charset="0"/>
              </a:rPr>
              <a:t> табиғаты басқа заттарды қабылдамаушылығы. Иммунитеттің қалыптасуына тұтас жүйе ретінде бүкіл организм қатысады, өйткені оның қорғану механизмі бір-біріне байланысты, әрі нейрогуморалды реттеу жағдайында әрекет етеді</a:t>
            </a:r>
          </a:p>
          <a:p>
            <a:endParaRPr lang="kk-KZ" sz="1100" b="1" dirty="0">
              <a:solidFill>
                <a:schemeClr val="tx2"/>
              </a:solidFill>
              <a:latin typeface="+mj-lt"/>
            </a:endParaRPr>
          </a:p>
          <a:p>
            <a:endParaRPr lang="ru-KZ" sz="1100" dirty="0">
              <a:solidFill>
                <a:schemeClr val="tx2"/>
              </a:solidFill>
            </a:endParaRPr>
          </a:p>
        </p:txBody>
      </p:sp>
    </p:spTree>
    <p:extLst>
      <p:ext uri="{BB962C8B-B14F-4D97-AF65-F5344CB8AC3E}">
        <p14:creationId xmlns:p14="http://schemas.microsoft.com/office/powerpoint/2010/main" val="3200173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63A41EF-71FB-1A6C-9CF6-0415B3354044}"/>
              </a:ext>
            </a:extLst>
          </p:cNvPr>
          <p:cNvSpPr>
            <a:spLocks noGrp="1"/>
          </p:cNvSpPr>
          <p:nvPr>
            <p:ph type="title"/>
          </p:nvPr>
        </p:nvSpPr>
        <p:spPr>
          <a:xfrm>
            <a:off x="466722" y="586855"/>
            <a:ext cx="3201366" cy="3387497"/>
          </a:xfrm>
        </p:spPr>
        <p:txBody>
          <a:bodyPr anchor="b">
            <a:normAutofit/>
          </a:bodyPr>
          <a:lstStyle/>
          <a:p>
            <a:pPr algn="r"/>
            <a:r>
              <a:rPr lang="ru-RU" sz="3700">
                <a:solidFill>
                  <a:srgbClr val="FFFFFF"/>
                </a:solidFill>
              </a:rPr>
              <a:t>ЖАСУШАЛЫҚ ДЕҢГЕЙ </a:t>
            </a:r>
            <a:endParaRPr lang="ru-KZ" sz="3700">
              <a:solidFill>
                <a:srgbClr val="FFFFFF"/>
              </a:solidFill>
            </a:endParaRPr>
          </a:p>
        </p:txBody>
      </p:sp>
      <p:sp>
        <p:nvSpPr>
          <p:cNvPr id="3" name="Объект 2">
            <a:extLst>
              <a:ext uri="{FF2B5EF4-FFF2-40B4-BE49-F238E27FC236}">
                <a16:creationId xmlns:a16="http://schemas.microsoft.com/office/drawing/2014/main" id="{B6613649-A9F1-6F6A-48B2-9DB80404D82E}"/>
              </a:ext>
            </a:extLst>
          </p:cNvPr>
          <p:cNvSpPr>
            <a:spLocks noGrp="1"/>
          </p:cNvSpPr>
          <p:nvPr>
            <p:ph idx="1"/>
          </p:nvPr>
        </p:nvSpPr>
        <p:spPr>
          <a:xfrm>
            <a:off x="4699819" y="511388"/>
            <a:ext cx="6665787" cy="5684139"/>
          </a:xfrm>
        </p:spPr>
        <p:txBody>
          <a:bodyPr anchor="ctr">
            <a:normAutofit/>
          </a:bodyPr>
          <a:lstStyle/>
          <a:p>
            <a:r>
              <a:rPr lang="ru-RU" sz="1900" dirty="0" err="1"/>
              <a:t>Иммундық</a:t>
            </a:r>
            <a:r>
              <a:rPr lang="ru-RU" sz="1900" dirty="0"/>
              <a:t> </a:t>
            </a:r>
            <a:r>
              <a:rPr lang="ru-RU" sz="1900" dirty="0" err="1"/>
              <a:t>жүйенің</a:t>
            </a:r>
            <a:r>
              <a:rPr lang="ru-RU" sz="1900" dirty="0"/>
              <a:t> </a:t>
            </a:r>
            <a:r>
              <a:rPr lang="ru-RU" sz="1900" dirty="0" err="1"/>
              <a:t>жасушалары</a:t>
            </a:r>
            <a:r>
              <a:rPr lang="ru-RU" sz="1900" dirty="0"/>
              <a:t> </a:t>
            </a:r>
            <a:r>
              <a:rPr lang="ru-RU" sz="1900" dirty="0" err="1"/>
              <a:t>антигенд</a:t>
            </a:r>
            <a:r>
              <a:rPr lang="en-US" sz="1900" dirty="0" err="1"/>
              <a:t>i</a:t>
            </a:r>
            <a:r>
              <a:rPr lang="en-US" sz="1900" dirty="0"/>
              <a:t> </a:t>
            </a:r>
            <a:r>
              <a:rPr lang="ru-RU" sz="1900" dirty="0" err="1"/>
              <a:t>тануы</a:t>
            </a:r>
            <a:r>
              <a:rPr lang="ru-RU" sz="1900" dirty="0"/>
              <a:t> </a:t>
            </a:r>
            <a:r>
              <a:rPr lang="ru-RU" sz="1900" dirty="0" err="1"/>
              <a:t>бойынша</a:t>
            </a:r>
            <a:r>
              <a:rPr lang="ru-RU" sz="1900" dirty="0"/>
              <a:t>, </a:t>
            </a:r>
            <a:r>
              <a:rPr lang="ru-RU" sz="1900" dirty="0" err="1"/>
              <a:t>шығу</a:t>
            </a:r>
            <a:r>
              <a:rPr lang="ru-RU" sz="1900" dirty="0"/>
              <a:t> </a:t>
            </a:r>
            <a:r>
              <a:rPr lang="ru-RU" sz="1900" dirty="0" err="1"/>
              <a:t>тегі</a:t>
            </a:r>
            <a:r>
              <a:rPr lang="ru-RU" sz="1900" dirty="0"/>
              <a:t> мен </a:t>
            </a:r>
            <a:r>
              <a:rPr lang="ru-RU" sz="1900" dirty="0" err="1"/>
              <a:t>функционалдық</a:t>
            </a:r>
            <a:r>
              <a:rPr lang="ru-RU" sz="1900" dirty="0"/>
              <a:t> </a:t>
            </a:r>
            <a:r>
              <a:rPr lang="ru-RU" sz="1900" dirty="0" err="1"/>
              <a:t>ерекшелігіне</a:t>
            </a:r>
            <a:r>
              <a:rPr lang="ru-RU" sz="1900" dirty="0"/>
              <a:t> </a:t>
            </a:r>
            <a:r>
              <a:rPr lang="ru-RU" sz="1900" dirty="0" err="1"/>
              <a:t>байланысты</a:t>
            </a:r>
            <a:r>
              <a:rPr lang="ru-RU" sz="1900" dirty="0"/>
              <a:t> ек</a:t>
            </a:r>
            <a:r>
              <a:rPr lang="en-US" sz="1900" dirty="0" err="1"/>
              <a:t>i</a:t>
            </a:r>
            <a:r>
              <a:rPr lang="en-US" sz="1900" dirty="0"/>
              <a:t> </a:t>
            </a:r>
            <a:r>
              <a:rPr lang="ru-RU" sz="1900" dirty="0" err="1"/>
              <a:t>топқа</a:t>
            </a:r>
            <a:r>
              <a:rPr lang="ru-RU" sz="1900" dirty="0"/>
              <a:t> </a:t>
            </a:r>
            <a:r>
              <a:rPr lang="ru-RU" sz="1900" dirty="0" err="1"/>
              <a:t>бөлінуі</a:t>
            </a:r>
            <a:r>
              <a:rPr lang="ru-RU" sz="1900" dirty="0"/>
              <a:t> </a:t>
            </a:r>
            <a:r>
              <a:rPr lang="ru-RU" sz="1900" dirty="0" err="1"/>
              <a:t>мүмкін</a:t>
            </a:r>
            <a:r>
              <a:rPr lang="ru-RU" sz="1900" dirty="0"/>
              <a:t>. </a:t>
            </a:r>
          </a:p>
          <a:p>
            <a:r>
              <a:rPr lang="ru-RU" sz="1900" dirty="0">
                <a:solidFill>
                  <a:srgbClr val="FF0000"/>
                </a:solidFill>
              </a:rPr>
              <a:t>Бірінші топ – </a:t>
            </a:r>
            <a:r>
              <a:rPr lang="ru-RU" sz="1900" dirty="0" err="1">
                <a:solidFill>
                  <a:srgbClr val="FF0000"/>
                </a:solidFill>
              </a:rPr>
              <a:t>лимфоциттер</a:t>
            </a:r>
            <a:r>
              <a:rPr lang="ru-RU" sz="1900" dirty="0">
                <a:solidFill>
                  <a:srgbClr val="FF0000"/>
                </a:solidFill>
              </a:rPr>
              <a:t> (</a:t>
            </a:r>
            <a:r>
              <a:rPr lang="ru-RU" sz="1900" dirty="0" err="1">
                <a:solidFill>
                  <a:srgbClr val="FF0000"/>
                </a:solidFill>
              </a:rPr>
              <a:t>әртүрлі</a:t>
            </a:r>
            <a:r>
              <a:rPr lang="ru-RU" sz="1900" dirty="0">
                <a:solidFill>
                  <a:srgbClr val="FF0000"/>
                </a:solidFill>
              </a:rPr>
              <a:t> даму </a:t>
            </a:r>
            <a:r>
              <a:rPr lang="ru-RU" sz="1900" dirty="0" err="1">
                <a:solidFill>
                  <a:srgbClr val="FF0000"/>
                </a:solidFill>
              </a:rPr>
              <a:t>сатысындағы</a:t>
            </a:r>
            <a:r>
              <a:rPr lang="ru-RU" sz="1900" dirty="0">
                <a:solidFill>
                  <a:srgbClr val="FF0000"/>
                </a:solidFill>
              </a:rPr>
              <a:t> Т-, В-</a:t>
            </a:r>
            <a:r>
              <a:rPr lang="ru-RU" sz="1900" dirty="0" err="1">
                <a:solidFill>
                  <a:srgbClr val="FF0000"/>
                </a:solidFill>
              </a:rPr>
              <a:t>лимфоциттер</a:t>
            </a:r>
            <a:r>
              <a:rPr lang="ru-RU" sz="1900" dirty="0">
                <a:solidFill>
                  <a:srgbClr val="FF0000"/>
                </a:solidFill>
              </a:rPr>
              <a:t>, </a:t>
            </a:r>
            <a:r>
              <a:rPr lang="ru-RU" sz="1900" dirty="0" err="1">
                <a:solidFill>
                  <a:srgbClr val="FF0000"/>
                </a:solidFill>
              </a:rPr>
              <a:t>плазмалық</a:t>
            </a:r>
            <a:r>
              <a:rPr lang="ru-RU" sz="1900" dirty="0">
                <a:solidFill>
                  <a:srgbClr val="FF0000"/>
                </a:solidFill>
              </a:rPr>
              <a:t> </a:t>
            </a:r>
            <a:r>
              <a:rPr lang="ru-RU" sz="1900" dirty="0" err="1">
                <a:solidFill>
                  <a:srgbClr val="FF0000"/>
                </a:solidFill>
              </a:rPr>
              <a:t>жасушалар</a:t>
            </a:r>
            <a:r>
              <a:rPr lang="ru-RU" sz="1900" dirty="0">
                <a:solidFill>
                  <a:srgbClr val="FF0000"/>
                </a:solidFill>
              </a:rPr>
              <a:t> және </a:t>
            </a:r>
            <a:r>
              <a:rPr lang="ru-RU" sz="1900" dirty="0" err="1">
                <a:solidFill>
                  <a:srgbClr val="FF0000"/>
                </a:solidFill>
              </a:rPr>
              <a:t>нөлдік</a:t>
            </a:r>
            <a:r>
              <a:rPr lang="ru-RU" sz="1900" dirty="0">
                <a:solidFill>
                  <a:srgbClr val="FF0000"/>
                </a:solidFill>
              </a:rPr>
              <a:t> </a:t>
            </a:r>
            <a:r>
              <a:rPr lang="ru-RU" sz="1900" dirty="0" err="1">
                <a:solidFill>
                  <a:srgbClr val="FF0000"/>
                </a:solidFill>
              </a:rPr>
              <a:t>лимфоциттер</a:t>
            </a:r>
            <a:r>
              <a:rPr lang="ru-RU" sz="1900" dirty="0">
                <a:solidFill>
                  <a:srgbClr val="FF0000"/>
                </a:solidFill>
              </a:rPr>
              <a:t>, </a:t>
            </a:r>
            <a:r>
              <a:rPr lang="ru-RU" sz="1900" dirty="0" err="1">
                <a:solidFill>
                  <a:srgbClr val="FF0000"/>
                </a:solidFill>
              </a:rPr>
              <a:t>оларға</a:t>
            </a:r>
            <a:r>
              <a:rPr lang="ru-RU" sz="1900" dirty="0">
                <a:solidFill>
                  <a:srgbClr val="FF0000"/>
                </a:solidFill>
              </a:rPr>
              <a:t> </a:t>
            </a:r>
            <a:r>
              <a:rPr lang="ru-RU" sz="1900" dirty="0" err="1">
                <a:solidFill>
                  <a:srgbClr val="FF0000"/>
                </a:solidFill>
              </a:rPr>
              <a:t>табиғи</a:t>
            </a:r>
            <a:r>
              <a:rPr lang="ru-RU" sz="1900" dirty="0">
                <a:solidFill>
                  <a:srgbClr val="FF0000"/>
                </a:solidFill>
              </a:rPr>
              <a:t> </a:t>
            </a:r>
            <a:r>
              <a:rPr lang="ru-RU" sz="1900" dirty="0" err="1">
                <a:solidFill>
                  <a:srgbClr val="FF0000"/>
                </a:solidFill>
              </a:rPr>
              <a:t>киллерлер</a:t>
            </a:r>
            <a:r>
              <a:rPr lang="ru-RU" sz="1900" dirty="0">
                <a:solidFill>
                  <a:srgbClr val="FF0000"/>
                </a:solidFill>
              </a:rPr>
              <a:t> - </a:t>
            </a:r>
            <a:r>
              <a:rPr lang="en-US" sz="1900" dirty="0">
                <a:solidFill>
                  <a:srgbClr val="FF0000"/>
                </a:solidFill>
              </a:rPr>
              <a:t>NK </a:t>
            </a:r>
            <a:r>
              <a:rPr lang="ru-RU" sz="1900" dirty="0" err="1">
                <a:solidFill>
                  <a:srgbClr val="FF0000"/>
                </a:solidFill>
              </a:rPr>
              <a:t>жасушалары</a:t>
            </a:r>
            <a:r>
              <a:rPr lang="ru-RU" sz="1900" dirty="0">
                <a:solidFill>
                  <a:srgbClr val="FF0000"/>
                </a:solidFill>
              </a:rPr>
              <a:t> мен К-</a:t>
            </a:r>
            <a:r>
              <a:rPr lang="ru-RU" sz="1900" dirty="0" err="1">
                <a:solidFill>
                  <a:srgbClr val="FF0000"/>
                </a:solidFill>
              </a:rPr>
              <a:t>жасушалары</a:t>
            </a:r>
            <a:r>
              <a:rPr lang="ru-RU" sz="1900" dirty="0">
                <a:solidFill>
                  <a:srgbClr val="FF0000"/>
                </a:solidFill>
              </a:rPr>
              <a:t> </a:t>
            </a:r>
            <a:r>
              <a:rPr lang="ru-RU" sz="1900" dirty="0" err="1">
                <a:solidFill>
                  <a:srgbClr val="FF0000"/>
                </a:solidFill>
              </a:rPr>
              <a:t>жатады</a:t>
            </a:r>
            <a:r>
              <a:rPr lang="ru-RU" sz="1900" dirty="0">
                <a:solidFill>
                  <a:srgbClr val="FF0000"/>
                </a:solidFill>
              </a:rPr>
              <a:t>). </a:t>
            </a:r>
          </a:p>
          <a:p>
            <a:r>
              <a:rPr lang="ru-RU" sz="1900" dirty="0" err="1">
                <a:solidFill>
                  <a:schemeClr val="accent1">
                    <a:lumMod val="75000"/>
                  </a:schemeClr>
                </a:solidFill>
              </a:rPr>
              <a:t>Екінші</a:t>
            </a:r>
            <a:r>
              <a:rPr lang="ru-RU" sz="1900" dirty="0">
                <a:solidFill>
                  <a:schemeClr val="accent1">
                    <a:lumMod val="75000"/>
                  </a:schemeClr>
                </a:solidFill>
              </a:rPr>
              <a:t> топ – </a:t>
            </a:r>
            <a:r>
              <a:rPr lang="ru-RU" sz="1900" dirty="0" err="1">
                <a:solidFill>
                  <a:schemeClr val="accent1">
                    <a:lumMod val="75000"/>
                  </a:schemeClr>
                </a:solidFill>
              </a:rPr>
              <a:t>антигенді</a:t>
            </a:r>
            <a:r>
              <a:rPr lang="ru-RU" sz="1900" dirty="0">
                <a:solidFill>
                  <a:schemeClr val="accent1">
                    <a:lumMod val="75000"/>
                  </a:schemeClr>
                </a:solidFill>
              </a:rPr>
              <a:t> </a:t>
            </a:r>
            <a:r>
              <a:rPr lang="ru-RU" sz="1900" dirty="0" err="1">
                <a:solidFill>
                  <a:schemeClr val="accent1">
                    <a:lumMod val="75000"/>
                  </a:schemeClr>
                </a:solidFill>
              </a:rPr>
              <a:t>таныстырушы</a:t>
            </a:r>
            <a:r>
              <a:rPr lang="ru-RU" sz="1900" dirty="0">
                <a:solidFill>
                  <a:schemeClr val="accent1">
                    <a:lumMod val="75000"/>
                  </a:schemeClr>
                </a:solidFill>
              </a:rPr>
              <a:t> </a:t>
            </a:r>
            <a:r>
              <a:rPr lang="ru-RU" sz="1900" dirty="0" err="1">
                <a:solidFill>
                  <a:schemeClr val="accent1">
                    <a:lumMod val="75000"/>
                  </a:schemeClr>
                </a:solidFill>
              </a:rPr>
              <a:t>жасушалар</a:t>
            </a:r>
            <a:r>
              <a:rPr lang="ru-RU" sz="1900" dirty="0">
                <a:solidFill>
                  <a:schemeClr val="accent1">
                    <a:lumMod val="75000"/>
                  </a:schemeClr>
                </a:solidFill>
              </a:rPr>
              <a:t> (</a:t>
            </a:r>
            <a:r>
              <a:rPr lang="ru-RU" sz="1900" dirty="0" err="1">
                <a:solidFill>
                  <a:schemeClr val="accent1">
                    <a:lumMod val="75000"/>
                  </a:schemeClr>
                </a:solidFill>
              </a:rPr>
              <a:t>макрофагтар</a:t>
            </a:r>
            <a:r>
              <a:rPr lang="ru-RU" sz="1900" dirty="0">
                <a:solidFill>
                  <a:schemeClr val="accent1">
                    <a:lumMod val="75000"/>
                  </a:schemeClr>
                </a:solidFill>
              </a:rPr>
              <a:t>, </a:t>
            </a:r>
            <a:r>
              <a:rPr lang="ru-RU" sz="1900" dirty="0" err="1">
                <a:solidFill>
                  <a:schemeClr val="accent1">
                    <a:lumMod val="75000"/>
                  </a:schemeClr>
                </a:solidFill>
              </a:rPr>
              <a:t>дендриттік</a:t>
            </a:r>
            <a:r>
              <a:rPr lang="ru-RU" sz="1900" dirty="0">
                <a:solidFill>
                  <a:schemeClr val="accent1">
                    <a:lumMod val="75000"/>
                  </a:schemeClr>
                </a:solidFill>
              </a:rPr>
              <a:t> </a:t>
            </a:r>
            <a:r>
              <a:rPr lang="ru-RU" sz="1900" dirty="0" err="1">
                <a:solidFill>
                  <a:schemeClr val="accent1">
                    <a:lumMod val="75000"/>
                  </a:schemeClr>
                </a:solidFill>
              </a:rPr>
              <a:t>жасушалар</a:t>
            </a:r>
            <a:r>
              <a:rPr lang="ru-RU" sz="1900" dirty="0">
                <a:solidFill>
                  <a:schemeClr val="accent1">
                    <a:lumMod val="75000"/>
                  </a:schemeClr>
                </a:solidFill>
              </a:rPr>
              <a:t>, В-</a:t>
            </a:r>
            <a:r>
              <a:rPr lang="ru-RU" sz="1900" dirty="0" err="1">
                <a:solidFill>
                  <a:schemeClr val="accent1">
                    <a:lumMod val="75000"/>
                  </a:schemeClr>
                </a:solidFill>
              </a:rPr>
              <a:t>лимфоциттер</a:t>
            </a:r>
            <a:r>
              <a:rPr lang="ru-RU" sz="1900" dirty="0">
                <a:solidFill>
                  <a:schemeClr val="accent1">
                    <a:lumMod val="75000"/>
                  </a:schemeClr>
                </a:solidFill>
              </a:rPr>
              <a:t>). </a:t>
            </a:r>
            <a:r>
              <a:rPr lang="ru-RU" sz="1900" dirty="0" err="1">
                <a:solidFill>
                  <a:schemeClr val="accent1">
                    <a:lumMod val="75000"/>
                  </a:schemeClr>
                </a:solidFill>
              </a:rPr>
              <a:t>Бөгде</a:t>
            </a:r>
            <a:r>
              <a:rPr lang="ru-RU" sz="1900" dirty="0">
                <a:solidFill>
                  <a:schemeClr val="accent1">
                    <a:lumMod val="75000"/>
                  </a:schemeClr>
                </a:solidFill>
              </a:rPr>
              <a:t> </a:t>
            </a:r>
            <a:r>
              <a:rPr lang="ru-RU" sz="1900" dirty="0" err="1">
                <a:solidFill>
                  <a:schemeClr val="accent1">
                    <a:lumMod val="75000"/>
                  </a:schemeClr>
                </a:solidFill>
              </a:rPr>
              <a:t>антигендерге</a:t>
            </a:r>
            <a:r>
              <a:rPr lang="ru-RU" sz="1900" dirty="0">
                <a:solidFill>
                  <a:schemeClr val="accent1">
                    <a:lumMod val="75000"/>
                  </a:schemeClr>
                </a:solidFill>
              </a:rPr>
              <a:t> </a:t>
            </a:r>
            <a:r>
              <a:rPr lang="ru-RU" sz="1900" dirty="0" err="1">
                <a:solidFill>
                  <a:schemeClr val="accent1">
                    <a:lumMod val="75000"/>
                  </a:schemeClr>
                </a:solidFill>
              </a:rPr>
              <a:t>бұл</a:t>
            </a:r>
            <a:r>
              <a:rPr lang="ru-RU" sz="1900" dirty="0">
                <a:solidFill>
                  <a:schemeClr val="accent1">
                    <a:lumMod val="75000"/>
                  </a:schemeClr>
                </a:solidFill>
              </a:rPr>
              <a:t> </a:t>
            </a:r>
            <a:r>
              <a:rPr lang="ru-RU" sz="1900" dirty="0" err="1">
                <a:solidFill>
                  <a:schemeClr val="accent1">
                    <a:lumMod val="75000"/>
                  </a:schemeClr>
                </a:solidFill>
              </a:rPr>
              <a:t>жасушаларсыз</a:t>
            </a:r>
            <a:r>
              <a:rPr lang="ru-RU" sz="1900" dirty="0">
                <a:solidFill>
                  <a:schemeClr val="accent1">
                    <a:lumMod val="75000"/>
                  </a:schemeClr>
                </a:solidFill>
              </a:rPr>
              <a:t> </a:t>
            </a:r>
            <a:r>
              <a:rPr lang="ru-RU" sz="1900" dirty="0" err="1">
                <a:solidFill>
                  <a:schemeClr val="accent1">
                    <a:lumMod val="75000"/>
                  </a:schemeClr>
                </a:solidFill>
              </a:rPr>
              <a:t>иммундық</a:t>
            </a:r>
            <a:r>
              <a:rPr lang="ru-RU" sz="1900" dirty="0">
                <a:solidFill>
                  <a:schemeClr val="accent1">
                    <a:lumMod val="75000"/>
                  </a:schemeClr>
                </a:solidFill>
              </a:rPr>
              <a:t> </a:t>
            </a:r>
            <a:r>
              <a:rPr lang="ru-RU" sz="1900" dirty="0" err="1">
                <a:solidFill>
                  <a:schemeClr val="accent1">
                    <a:lumMod val="75000"/>
                  </a:schemeClr>
                </a:solidFill>
              </a:rPr>
              <a:t>жауаптың</a:t>
            </a:r>
            <a:r>
              <a:rPr lang="ru-RU" sz="1900" dirty="0">
                <a:solidFill>
                  <a:schemeClr val="accent1">
                    <a:lumMod val="75000"/>
                  </a:schemeClr>
                </a:solidFill>
              </a:rPr>
              <a:t> </a:t>
            </a:r>
            <a:r>
              <a:rPr lang="ru-RU" sz="1900" dirty="0" err="1">
                <a:solidFill>
                  <a:schemeClr val="accent1">
                    <a:lumMod val="75000"/>
                  </a:schemeClr>
                </a:solidFill>
              </a:rPr>
              <a:t>қалыптасуы</a:t>
            </a:r>
            <a:r>
              <a:rPr lang="ru-RU" sz="1900" dirty="0">
                <a:solidFill>
                  <a:schemeClr val="accent1">
                    <a:lumMod val="75000"/>
                  </a:schemeClr>
                </a:solidFill>
              </a:rPr>
              <a:t> </a:t>
            </a:r>
            <a:r>
              <a:rPr lang="ru-RU" sz="1900" dirty="0" err="1">
                <a:solidFill>
                  <a:schemeClr val="accent1">
                    <a:lumMod val="75000"/>
                  </a:schemeClr>
                </a:solidFill>
              </a:rPr>
              <a:t>мүмк</a:t>
            </a:r>
            <a:r>
              <a:rPr lang="en-US" sz="1900" dirty="0" err="1">
                <a:solidFill>
                  <a:schemeClr val="accent1">
                    <a:lumMod val="75000"/>
                  </a:schemeClr>
                </a:solidFill>
              </a:rPr>
              <a:t>i</a:t>
            </a:r>
            <a:r>
              <a:rPr lang="ru-RU" sz="1900" dirty="0">
                <a:solidFill>
                  <a:schemeClr val="accent1">
                    <a:lumMod val="75000"/>
                  </a:schemeClr>
                </a:solidFill>
              </a:rPr>
              <a:t>н </a:t>
            </a:r>
            <a:r>
              <a:rPr lang="ru-RU" sz="1900" dirty="0" err="1">
                <a:solidFill>
                  <a:schemeClr val="accent1">
                    <a:lumMod val="75000"/>
                  </a:schemeClr>
                </a:solidFill>
              </a:rPr>
              <a:t>емес</a:t>
            </a:r>
            <a:r>
              <a:rPr lang="ru-RU" sz="1900" dirty="0">
                <a:solidFill>
                  <a:schemeClr val="accent1">
                    <a:lumMod val="75000"/>
                  </a:schemeClr>
                </a:solidFill>
              </a:rPr>
              <a:t>. </a:t>
            </a:r>
            <a:r>
              <a:rPr lang="ru-RU" sz="1900" dirty="0" err="1">
                <a:solidFill>
                  <a:schemeClr val="accent1">
                    <a:lumMod val="75000"/>
                  </a:schemeClr>
                </a:solidFill>
              </a:rPr>
              <a:t>Бұдан</a:t>
            </a:r>
            <a:r>
              <a:rPr lang="ru-RU" sz="1900" dirty="0">
                <a:solidFill>
                  <a:schemeClr val="accent1">
                    <a:lumMod val="75000"/>
                  </a:schemeClr>
                </a:solidFill>
              </a:rPr>
              <a:t> </a:t>
            </a:r>
            <a:r>
              <a:rPr lang="ru-RU" sz="1900" dirty="0" err="1">
                <a:solidFill>
                  <a:schemeClr val="accent1">
                    <a:lumMod val="75000"/>
                  </a:schemeClr>
                </a:solidFill>
              </a:rPr>
              <a:t>басқа</a:t>
            </a:r>
            <a:r>
              <a:rPr lang="ru-RU" sz="1900" dirty="0">
                <a:solidFill>
                  <a:schemeClr val="accent1">
                    <a:lumMod val="75000"/>
                  </a:schemeClr>
                </a:solidFill>
              </a:rPr>
              <a:t>, </a:t>
            </a:r>
            <a:r>
              <a:rPr lang="ru-RU" sz="1900" dirty="0" err="1">
                <a:solidFill>
                  <a:schemeClr val="accent1">
                    <a:lumMod val="75000"/>
                  </a:schemeClr>
                </a:solidFill>
              </a:rPr>
              <a:t>иммунды</a:t>
            </a:r>
            <a:r>
              <a:rPr lang="ru-RU" sz="1900" dirty="0">
                <a:solidFill>
                  <a:schemeClr val="accent1">
                    <a:lumMod val="75000"/>
                  </a:schemeClr>
                </a:solidFill>
              </a:rPr>
              <a:t> </a:t>
            </a:r>
            <a:r>
              <a:rPr lang="ru-RU" sz="1900" dirty="0" err="1">
                <a:solidFill>
                  <a:schemeClr val="accent1">
                    <a:lumMod val="75000"/>
                  </a:schemeClr>
                </a:solidFill>
              </a:rPr>
              <a:t>хабарлы</a:t>
            </a:r>
            <a:r>
              <a:rPr lang="ru-RU" sz="1900" dirty="0">
                <a:solidFill>
                  <a:schemeClr val="accent1">
                    <a:lumMod val="75000"/>
                  </a:schemeClr>
                </a:solidFill>
              </a:rPr>
              <a:t> жасушалардың п</a:t>
            </a:r>
            <a:r>
              <a:rPr lang="en-US" sz="1900" dirty="0" err="1">
                <a:solidFill>
                  <a:schemeClr val="accent1">
                    <a:lumMod val="75000"/>
                  </a:schemeClr>
                </a:solidFill>
              </a:rPr>
              <a:t>i</a:t>
            </a:r>
            <a:r>
              <a:rPr lang="ru-RU" sz="1900" dirty="0">
                <a:solidFill>
                  <a:schemeClr val="accent1">
                    <a:lumMod val="75000"/>
                  </a:schemeClr>
                </a:solidFill>
              </a:rPr>
              <a:t>с</a:t>
            </a:r>
            <a:r>
              <a:rPr lang="en-US" sz="1900" dirty="0" err="1">
                <a:solidFill>
                  <a:schemeClr val="accent1">
                    <a:lumMod val="75000"/>
                  </a:schemeClr>
                </a:solidFill>
              </a:rPr>
              <a:t>i</a:t>
            </a:r>
            <a:r>
              <a:rPr lang="ru-RU" sz="1900" dirty="0">
                <a:solidFill>
                  <a:schemeClr val="accent1">
                    <a:lumMod val="75000"/>
                  </a:schemeClr>
                </a:solidFill>
              </a:rPr>
              <a:t>п-</a:t>
            </a:r>
            <a:r>
              <a:rPr lang="ru-RU" sz="1900" dirty="0" err="1">
                <a:solidFill>
                  <a:schemeClr val="accent1">
                    <a:lumMod val="75000"/>
                  </a:schemeClr>
                </a:solidFill>
              </a:rPr>
              <a:t>жет</a:t>
            </a:r>
            <a:r>
              <a:rPr lang="en-US" sz="1900" dirty="0" err="1">
                <a:solidFill>
                  <a:schemeClr val="accent1">
                    <a:lumMod val="75000"/>
                  </a:schemeClr>
                </a:solidFill>
              </a:rPr>
              <a:t>i</a:t>
            </a:r>
            <a:r>
              <a:rPr lang="ru-RU" sz="1900" dirty="0" err="1">
                <a:solidFill>
                  <a:schemeClr val="accent1">
                    <a:lumMod val="75000"/>
                  </a:schemeClr>
                </a:solidFill>
              </a:rPr>
              <a:t>лу</a:t>
            </a:r>
            <a:r>
              <a:rPr lang="en-US" sz="1900" dirty="0" err="1">
                <a:solidFill>
                  <a:schemeClr val="accent1">
                    <a:lumMod val="75000"/>
                  </a:schemeClr>
                </a:solidFill>
              </a:rPr>
              <a:t>i</a:t>
            </a:r>
            <a:r>
              <a:rPr lang="ru-RU" sz="1900" dirty="0" err="1">
                <a:solidFill>
                  <a:schemeClr val="accent1">
                    <a:lumMod val="75000"/>
                  </a:schemeClr>
                </a:solidFill>
              </a:rPr>
              <a:t>нде</a:t>
            </a:r>
            <a:r>
              <a:rPr lang="ru-RU" sz="1900" dirty="0">
                <a:solidFill>
                  <a:schemeClr val="accent1">
                    <a:lumMod val="75000"/>
                  </a:schemeClr>
                </a:solidFill>
              </a:rPr>
              <a:t> және </a:t>
            </a:r>
            <a:r>
              <a:rPr lang="ru-RU" sz="1900" dirty="0" err="1">
                <a:solidFill>
                  <a:schemeClr val="accent1">
                    <a:lumMod val="75000"/>
                  </a:schemeClr>
                </a:solidFill>
              </a:rPr>
              <a:t>олардың</a:t>
            </a:r>
            <a:r>
              <a:rPr lang="ru-RU" sz="1900" dirty="0">
                <a:solidFill>
                  <a:schemeClr val="accent1">
                    <a:lumMod val="75000"/>
                  </a:schemeClr>
                </a:solidFill>
              </a:rPr>
              <a:t> </a:t>
            </a:r>
            <a:r>
              <a:rPr lang="ru-RU" sz="1900" dirty="0" err="1">
                <a:solidFill>
                  <a:schemeClr val="accent1">
                    <a:lumMod val="75000"/>
                  </a:schemeClr>
                </a:solidFill>
              </a:rPr>
              <a:t>қызмет</a:t>
            </a:r>
            <a:r>
              <a:rPr lang="en-US" sz="1900" dirty="0" err="1">
                <a:solidFill>
                  <a:schemeClr val="accent1">
                    <a:lumMod val="75000"/>
                  </a:schemeClr>
                </a:solidFill>
              </a:rPr>
              <a:t>i</a:t>
            </a:r>
            <a:r>
              <a:rPr lang="ru-RU" sz="1900" dirty="0">
                <a:solidFill>
                  <a:schemeClr val="accent1">
                    <a:lumMod val="75000"/>
                  </a:schemeClr>
                </a:solidFill>
              </a:rPr>
              <a:t>н</a:t>
            </a:r>
            <a:r>
              <a:rPr lang="en-US" sz="1900" dirty="0" err="1">
                <a:solidFill>
                  <a:schemeClr val="accent1">
                    <a:lumMod val="75000"/>
                  </a:schemeClr>
                </a:solidFill>
              </a:rPr>
              <a:t>i</a:t>
            </a:r>
            <a:r>
              <a:rPr lang="ru-RU" sz="1900" dirty="0">
                <a:solidFill>
                  <a:schemeClr val="accent1">
                    <a:lumMod val="75000"/>
                  </a:schemeClr>
                </a:solidFill>
              </a:rPr>
              <a:t>ң </a:t>
            </a:r>
            <a:r>
              <a:rPr lang="ru-RU" sz="1900" dirty="0" err="1">
                <a:solidFill>
                  <a:schemeClr val="accent1">
                    <a:lumMod val="75000"/>
                  </a:schemeClr>
                </a:solidFill>
              </a:rPr>
              <a:t>реттелу</a:t>
            </a:r>
            <a:r>
              <a:rPr lang="en-US" sz="1900" dirty="0" err="1">
                <a:solidFill>
                  <a:schemeClr val="accent1">
                    <a:lumMod val="75000"/>
                  </a:schemeClr>
                </a:solidFill>
              </a:rPr>
              <a:t>i</a:t>
            </a:r>
            <a:r>
              <a:rPr lang="ru-RU" sz="1900" dirty="0" err="1">
                <a:solidFill>
                  <a:schemeClr val="accent1">
                    <a:lumMod val="75000"/>
                  </a:schemeClr>
                </a:solidFill>
              </a:rPr>
              <a:t>нде</a:t>
            </a:r>
            <a:r>
              <a:rPr lang="ru-RU" sz="1900" dirty="0">
                <a:solidFill>
                  <a:schemeClr val="accent1">
                    <a:lumMod val="75000"/>
                  </a:schemeClr>
                </a:solidFill>
              </a:rPr>
              <a:t> </a:t>
            </a:r>
            <a:r>
              <a:rPr lang="ru-RU" sz="1900" dirty="0" err="1">
                <a:solidFill>
                  <a:schemeClr val="accent1">
                    <a:lumMod val="75000"/>
                  </a:schemeClr>
                </a:solidFill>
              </a:rPr>
              <a:t>маңызды</a:t>
            </a:r>
            <a:r>
              <a:rPr lang="ru-RU" sz="1900" dirty="0">
                <a:solidFill>
                  <a:schemeClr val="accent1">
                    <a:lumMod val="75000"/>
                  </a:schemeClr>
                </a:solidFill>
              </a:rPr>
              <a:t> </a:t>
            </a:r>
            <a:r>
              <a:rPr lang="ru-RU" sz="1900" dirty="0" err="1">
                <a:solidFill>
                  <a:schemeClr val="accent1">
                    <a:lumMod val="75000"/>
                  </a:schemeClr>
                </a:solidFill>
              </a:rPr>
              <a:t>рөлд</a:t>
            </a:r>
            <a:r>
              <a:rPr lang="en-US" sz="1900" dirty="0" err="1">
                <a:solidFill>
                  <a:schemeClr val="accent1">
                    <a:lumMod val="75000"/>
                  </a:schemeClr>
                </a:solidFill>
              </a:rPr>
              <a:t>i</a:t>
            </a:r>
            <a:r>
              <a:rPr lang="en-US" sz="1900" dirty="0">
                <a:solidFill>
                  <a:schemeClr val="accent1">
                    <a:lumMod val="75000"/>
                  </a:schemeClr>
                </a:solidFill>
              </a:rPr>
              <a:t> </a:t>
            </a:r>
            <a:r>
              <a:rPr lang="ru-RU" sz="1900" dirty="0" err="1">
                <a:solidFill>
                  <a:schemeClr val="accent1">
                    <a:lumMod val="75000"/>
                  </a:schemeClr>
                </a:solidFill>
              </a:rPr>
              <a:t>микроайналым</a:t>
            </a:r>
            <a:r>
              <a:rPr lang="ru-RU" sz="1900" dirty="0">
                <a:solidFill>
                  <a:schemeClr val="accent1">
                    <a:lumMod val="75000"/>
                  </a:schemeClr>
                </a:solidFill>
              </a:rPr>
              <a:t> </a:t>
            </a:r>
            <a:r>
              <a:rPr lang="ru-RU" sz="1900" dirty="0" err="1">
                <a:solidFill>
                  <a:schemeClr val="accent1">
                    <a:lumMod val="75000"/>
                  </a:schemeClr>
                </a:solidFill>
              </a:rPr>
              <a:t>жасушалары</a:t>
            </a:r>
            <a:r>
              <a:rPr lang="ru-RU" sz="1900" dirty="0">
                <a:solidFill>
                  <a:schemeClr val="accent1">
                    <a:lumMod val="75000"/>
                  </a:schemeClr>
                </a:solidFill>
              </a:rPr>
              <a:t> – </a:t>
            </a:r>
            <a:r>
              <a:rPr lang="ru-RU" sz="1900" dirty="0" err="1">
                <a:solidFill>
                  <a:schemeClr val="accent1">
                    <a:lumMod val="75000"/>
                  </a:schemeClr>
                </a:solidFill>
              </a:rPr>
              <a:t>құрылымдық</a:t>
            </a:r>
            <a:r>
              <a:rPr lang="ru-RU" sz="1900" dirty="0">
                <a:solidFill>
                  <a:schemeClr val="accent1">
                    <a:lumMod val="75000"/>
                  </a:schemeClr>
                </a:solidFill>
              </a:rPr>
              <a:t> </a:t>
            </a:r>
            <a:r>
              <a:rPr lang="ru-RU" sz="1900" dirty="0" err="1">
                <a:solidFill>
                  <a:schemeClr val="accent1">
                    <a:lumMod val="75000"/>
                  </a:schemeClr>
                </a:solidFill>
              </a:rPr>
              <a:t>жасушалар</a:t>
            </a:r>
            <a:r>
              <a:rPr lang="ru-RU" sz="1900" dirty="0">
                <a:solidFill>
                  <a:schemeClr val="accent1">
                    <a:lumMod val="75000"/>
                  </a:schemeClr>
                </a:solidFill>
              </a:rPr>
              <a:t> (эпителий </a:t>
            </a:r>
            <a:r>
              <a:rPr lang="ru-RU" sz="1900" dirty="0" err="1">
                <a:solidFill>
                  <a:schemeClr val="accent1">
                    <a:lumMod val="75000"/>
                  </a:schemeClr>
                </a:solidFill>
              </a:rPr>
              <a:t>жасушалары</a:t>
            </a:r>
            <a:r>
              <a:rPr lang="ru-RU" sz="1900" dirty="0">
                <a:solidFill>
                  <a:schemeClr val="accent1">
                    <a:lumMod val="75000"/>
                  </a:schemeClr>
                </a:solidFill>
              </a:rPr>
              <a:t> мен коллаген және эластин </a:t>
            </a:r>
            <a:r>
              <a:rPr lang="ru-RU" sz="1900" dirty="0" err="1">
                <a:solidFill>
                  <a:schemeClr val="accent1">
                    <a:lumMod val="75000"/>
                  </a:schemeClr>
                </a:solidFill>
              </a:rPr>
              <a:t>талшықтарын</a:t>
            </a:r>
            <a:r>
              <a:rPr lang="ru-RU" sz="1900" dirty="0">
                <a:solidFill>
                  <a:schemeClr val="accent1">
                    <a:lumMod val="75000"/>
                  </a:schemeClr>
                </a:solidFill>
              </a:rPr>
              <a:t> </a:t>
            </a:r>
            <a:r>
              <a:rPr lang="ru-RU" sz="1900" dirty="0" err="1">
                <a:solidFill>
                  <a:schemeClr val="accent1">
                    <a:lumMod val="75000"/>
                  </a:schemeClr>
                </a:solidFill>
              </a:rPr>
              <a:t>түзет</a:t>
            </a:r>
            <a:r>
              <a:rPr lang="en-US" sz="1900" dirty="0" err="1">
                <a:solidFill>
                  <a:schemeClr val="accent1">
                    <a:lumMod val="75000"/>
                  </a:schemeClr>
                </a:solidFill>
              </a:rPr>
              <a:t>i</a:t>
            </a:r>
            <a:r>
              <a:rPr lang="ru-RU" sz="1900" dirty="0">
                <a:solidFill>
                  <a:schemeClr val="accent1">
                    <a:lumMod val="75000"/>
                  </a:schemeClr>
                </a:solidFill>
              </a:rPr>
              <a:t>н </a:t>
            </a:r>
            <a:r>
              <a:rPr lang="ru-RU" sz="1900" dirty="0" err="1">
                <a:solidFill>
                  <a:schemeClr val="accent1">
                    <a:lumMod val="75000"/>
                  </a:schemeClr>
                </a:solidFill>
              </a:rPr>
              <a:t>фибробласттар</a:t>
            </a:r>
            <a:r>
              <a:rPr lang="ru-RU" sz="1900" dirty="0">
                <a:solidFill>
                  <a:schemeClr val="accent1">
                    <a:lumMod val="75000"/>
                  </a:schemeClr>
                </a:solidFill>
              </a:rPr>
              <a:t>) </a:t>
            </a:r>
            <a:r>
              <a:rPr lang="ru-RU" sz="1900" dirty="0" err="1">
                <a:solidFill>
                  <a:schemeClr val="accent1">
                    <a:lumMod val="75000"/>
                  </a:schemeClr>
                </a:solidFill>
              </a:rPr>
              <a:t>атқарады</a:t>
            </a:r>
            <a:r>
              <a:rPr lang="ru-RU" sz="1900" dirty="0">
                <a:solidFill>
                  <a:schemeClr val="accent1">
                    <a:lumMod val="75000"/>
                  </a:schemeClr>
                </a:solidFill>
              </a:rPr>
              <a:t>.</a:t>
            </a:r>
            <a:endParaRPr lang="ru-KZ" sz="1900" dirty="0">
              <a:solidFill>
                <a:schemeClr val="accent1">
                  <a:lumMod val="75000"/>
                </a:schemeClr>
              </a:solidFill>
            </a:endParaRPr>
          </a:p>
        </p:txBody>
      </p:sp>
    </p:spTree>
    <p:extLst>
      <p:ext uri="{BB962C8B-B14F-4D97-AF65-F5344CB8AC3E}">
        <p14:creationId xmlns:p14="http://schemas.microsoft.com/office/powerpoint/2010/main" val="4267693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C6E80C4-C4B4-3392-7367-30E62BA55851}"/>
              </a:ext>
            </a:extLst>
          </p:cNvPr>
          <p:cNvSpPr>
            <a:spLocks noGrp="1"/>
          </p:cNvSpPr>
          <p:nvPr>
            <p:ph type="title"/>
          </p:nvPr>
        </p:nvSpPr>
        <p:spPr>
          <a:xfrm>
            <a:off x="838200" y="365125"/>
            <a:ext cx="10515600" cy="1325563"/>
          </a:xfrm>
        </p:spPr>
        <p:txBody>
          <a:bodyPr>
            <a:normAutofit/>
          </a:bodyPr>
          <a:lstStyle/>
          <a:p>
            <a:r>
              <a:rPr lang="ru-RU" dirty="0" err="1"/>
              <a:t>Молекулалық</a:t>
            </a:r>
            <a:r>
              <a:rPr lang="ru-RU" dirty="0"/>
              <a:t> </a:t>
            </a:r>
            <a:r>
              <a:rPr lang="ru-RU" dirty="0" err="1"/>
              <a:t>деңгей</a:t>
            </a:r>
            <a:r>
              <a:rPr lang="ru-RU" dirty="0"/>
              <a:t> </a:t>
            </a:r>
            <a:endParaRPr lang="ru-KZ" dirty="0"/>
          </a:p>
        </p:txBody>
      </p:sp>
      <p:graphicFrame>
        <p:nvGraphicFramePr>
          <p:cNvPr id="5" name="Объект 2">
            <a:extLst>
              <a:ext uri="{FF2B5EF4-FFF2-40B4-BE49-F238E27FC236}">
                <a16:creationId xmlns:a16="http://schemas.microsoft.com/office/drawing/2014/main" id="{68EFE94D-51B5-C291-F9D3-5EF112F32AC0}"/>
              </a:ext>
            </a:extLst>
          </p:cNvPr>
          <p:cNvGraphicFramePr>
            <a:graphicFrameLocks noGrp="1"/>
          </p:cNvGraphicFramePr>
          <p:nvPr>
            <p:ph idx="1"/>
            <p:extLst>
              <p:ext uri="{D42A27DB-BD31-4B8C-83A1-F6EECF244321}">
                <p14:modId xmlns:p14="http://schemas.microsoft.com/office/powerpoint/2010/main" val="30606247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8310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497E0A-A859-E310-219F-08D96727400D}"/>
              </a:ext>
            </a:extLst>
          </p:cNvPr>
          <p:cNvSpPr txBox="1"/>
          <p:nvPr/>
        </p:nvSpPr>
        <p:spPr>
          <a:xfrm>
            <a:off x="3048000" y="3246792"/>
            <a:ext cx="6096000" cy="1477328"/>
          </a:xfrm>
          <a:prstGeom prst="rect">
            <a:avLst/>
          </a:prstGeom>
          <a:noFill/>
        </p:spPr>
        <p:txBody>
          <a:bodyPr wrap="square">
            <a:spAutoFit/>
          </a:bodyPr>
          <a:lstStyle/>
          <a:p>
            <a:r>
              <a:rPr lang="ru-KZ" dirty="0">
                <a:hlinkClick r:id="rId2"/>
              </a:rPr>
              <a:t>https://www.youtube.com/watch?v=Dtj4zAKT0ZE</a:t>
            </a:r>
            <a:endParaRPr lang="ru-RU" dirty="0"/>
          </a:p>
          <a:p>
            <a:r>
              <a:rPr lang="en-US" dirty="0">
                <a:hlinkClick r:id="rId3"/>
              </a:rPr>
              <a:t>https://www.youtube.com/watch?v=tyYFgunJzPo&amp;t=920s</a:t>
            </a:r>
            <a:endParaRPr lang="ru-RU" dirty="0"/>
          </a:p>
          <a:p>
            <a:r>
              <a:rPr lang="en-US" dirty="0">
                <a:hlinkClick r:id="rId4"/>
              </a:rPr>
              <a:t>https://www.youtube.com/watch?v=KspE7ODwVMw</a:t>
            </a:r>
            <a:endParaRPr lang="ru-RU" dirty="0"/>
          </a:p>
          <a:p>
            <a:r>
              <a:rPr lang="en-US" dirty="0">
                <a:hlinkClick r:id="rId5"/>
              </a:rPr>
              <a:t>https://www.youtube.com/watch?v=QENj3O6ILR8</a:t>
            </a:r>
            <a:endParaRPr lang="ru-RU" dirty="0"/>
          </a:p>
          <a:p>
            <a:endParaRPr lang="ru-KZ" dirty="0"/>
          </a:p>
        </p:txBody>
      </p:sp>
    </p:spTree>
    <p:extLst>
      <p:ext uri="{BB962C8B-B14F-4D97-AF65-F5344CB8AC3E}">
        <p14:creationId xmlns:p14="http://schemas.microsoft.com/office/powerpoint/2010/main" val="187041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4" name="Rectangle 14343">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6" name="Rectangle 14345">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348" name="Group 14347">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349" name="Freeform: Shape 14348">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50" name="Freeform: Shape 14349">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51" name="Freeform: Shape 14350">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52" name="Freeform: Shape 14351">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4338" name="Заголовок 1">
            <a:extLst>
              <a:ext uri="{FF2B5EF4-FFF2-40B4-BE49-F238E27FC236}">
                <a16:creationId xmlns:a16="http://schemas.microsoft.com/office/drawing/2014/main" id="{8FA9623C-1AE2-7D3F-89C3-3CBCFC36D96D}"/>
              </a:ext>
            </a:extLst>
          </p:cNvPr>
          <p:cNvSpPr>
            <a:spLocks noGrp="1" noChangeArrowheads="1"/>
          </p:cNvSpPr>
          <p:nvPr>
            <p:ph type="title"/>
          </p:nvPr>
        </p:nvSpPr>
        <p:spPr>
          <a:xfrm>
            <a:off x="640080" y="1243013"/>
            <a:ext cx="3855720" cy="4371974"/>
          </a:xfrm>
        </p:spPr>
        <p:txBody>
          <a:bodyPr>
            <a:normAutofit/>
          </a:bodyPr>
          <a:lstStyle/>
          <a:p>
            <a:r>
              <a:rPr lang="ru-RU" altLang="ru-KZ" sz="3600">
                <a:solidFill>
                  <a:schemeClr val="tx2"/>
                </a:solidFill>
              </a:rPr>
              <a:t>Иммунологияның мақсаты:</a:t>
            </a:r>
          </a:p>
        </p:txBody>
      </p:sp>
      <p:sp>
        <p:nvSpPr>
          <p:cNvPr id="14339" name="Содержимое 2">
            <a:extLst>
              <a:ext uri="{FF2B5EF4-FFF2-40B4-BE49-F238E27FC236}">
                <a16:creationId xmlns:a16="http://schemas.microsoft.com/office/drawing/2014/main" id="{BD41B623-6CE3-A747-F347-4E7BD2CBC628}"/>
              </a:ext>
            </a:extLst>
          </p:cNvPr>
          <p:cNvSpPr>
            <a:spLocks noGrp="1" noChangeArrowheads="1"/>
          </p:cNvSpPr>
          <p:nvPr>
            <p:ph idx="1"/>
          </p:nvPr>
        </p:nvSpPr>
        <p:spPr>
          <a:xfrm>
            <a:off x="5348748" y="555094"/>
            <a:ext cx="6044676" cy="5479946"/>
          </a:xfrm>
        </p:spPr>
        <p:txBody>
          <a:bodyPr anchor="ctr">
            <a:normAutofit/>
          </a:bodyPr>
          <a:lstStyle/>
          <a:p>
            <a:r>
              <a:rPr lang="ru-RU" altLang="ru-KZ" sz="1400" dirty="0">
                <a:solidFill>
                  <a:schemeClr val="tx2"/>
                </a:solidFill>
                <a:latin typeface="Times New Roman" panose="02020603050405020304" pitchFamily="18"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Қалыпты</a:t>
            </a:r>
            <a:r>
              <a:rPr lang="ru-RU" altLang="ru-KZ" sz="1600" dirty="0">
                <a:solidFill>
                  <a:schemeClr val="tx2"/>
                </a:solidFill>
                <a:latin typeface="Arial Narrow" panose="020B0606020202030204" pitchFamily="34" charset="0"/>
                <a:cs typeface="Times New Roman" panose="02020603050405020304" pitchFamily="18" charset="0"/>
              </a:rPr>
              <a:t> және </a:t>
            </a:r>
            <a:r>
              <a:rPr lang="ru-RU" altLang="ru-KZ" sz="1600" dirty="0" err="1">
                <a:solidFill>
                  <a:schemeClr val="tx2"/>
                </a:solidFill>
                <a:latin typeface="Arial Narrow" panose="020B0606020202030204" pitchFamily="34" charset="0"/>
                <a:cs typeface="Times New Roman" panose="02020603050405020304" pitchFamily="18" charset="0"/>
              </a:rPr>
              <a:t>патологиялық</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жағдайларда</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иммундық</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жүйе</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қызметінің</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жалпы</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заңдылықтарын</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нақты</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аурулардың</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әсіресе</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жұқпалы</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індеттердің</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пайда</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болуында</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дамуында</a:t>
            </a:r>
            <a:r>
              <a:rPr lang="ru-RU" altLang="ru-KZ" sz="1600" dirty="0">
                <a:solidFill>
                  <a:schemeClr val="tx2"/>
                </a:solidFill>
                <a:latin typeface="Arial Narrow" panose="020B0606020202030204" pitchFamily="34" charset="0"/>
                <a:cs typeface="Times New Roman" panose="02020603050405020304" pitchFamily="18" charset="0"/>
              </a:rPr>
              <a:t> және оны </a:t>
            </a:r>
            <a:r>
              <a:rPr lang="ru-RU" altLang="ru-KZ" sz="1600" dirty="0" err="1">
                <a:solidFill>
                  <a:schemeClr val="tx2"/>
                </a:solidFill>
                <a:latin typeface="Arial Narrow" panose="020B0606020202030204" pitchFamily="34" charset="0"/>
                <a:cs typeface="Times New Roman" panose="02020603050405020304" pitchFamily="18" charset="0"/>
              </a:rPr>
              <a:t>емдеуде</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иммундық</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жүйенің</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атқаратын</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рөлін</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анықтау</a:t>
            </a:r>
            <a:r>
              <a:rPr lang="ru-RU" altLang="ru-KZ" sz="1600" dirty="0">
                <a:solidFill>
                  <a:schemeClr val="tx2"/>
                </a:solidFill>
                <a:latin typeface="Arial Narrow" panose="020B0606020202030204" pitchFamily="34" charset="0"/>
                <a:cs typeface="Times New Roman" panose="02020603050405020304" pitchFamily="18" charset="0"/>
              </a:rPr>
              <a:t>, диагноз </a:t>
            </a:r>
            <a:r>
              <a:rPr lang="ru-RU" altLang="ru-KZ" sz="1600" dirty="0" err="1">
                <a:solidFill>
                  <a:schemeClr val="tx2"/>
                </a:solidFill>
                <a:latin typeface="Arial Narrow" panose="020B0606020202030204" pitchFamily="34" charset="0"/>
                <a:cs typeface="Times New Roman" panose="02020603050405020304" pitchFamily="18" charset="0"/>
              </a:rPr>
              <a:t>қою</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емдеу</a:t>
            </a:r>
            <a:r>
              <a:rPr lang="ru-RU" altLang="ru-KZ" sz="1600" dirty="0">
                <a:solidFill>
                  <a:schemeClr val="tx2"/>
                </a:solidFill>
                <a:latin typeface="Arial Narrow" panose="020B0606020202030204" pitchFamily="34" charset="0"/>
                <a:cs typeface="Times New Roman" panose="02020603050405020304" pitchFamily="18" charset="0"/>
              </a:rPr>
              <a:t> және </a:t>
            </a:r>
            <a:r>
              <a:rPr lang="ru-RU" altLang="ru-KZ" sz="1600" dirty="0" err="1">
                <a:solidFill>
                  <a:schemeClr val="tx2"/>
                </a:solidFill>
                <a:latin typeface="Arial Narrow" panose="020B0606020202030204" pitchFamily="34" charset="0"/>
                <a:cs typeface="Times New Roman" panose="02020603050405020304" pitchFamily="18" charset="0"/>
              </a:rPr>
              <a:t>алдын</a:t>
            </a:r>
            <a:r>
              <a:rPr lang="ru-RU" altLang="ru-KZ" sz="1600" dirty="0">
                <a:solidFill>
                  <a:schemeClr val="tx2"/>
                </a:solidFill>
                <a:latin typeface="Arial Narrow" panose="020B0606020202030204" pitchFamily="34" charset="0"/>
                <a:cs typeface="Times New Roman" panose="02020603050405020304" pitchFamily="18" charset="0"/>
              </a:rPr>
              <a:t> ала </a:t>
            </a:r>
            <a:r>
              <a:rPr lang="ru-RU" altLang="ru-KZ" sz="1600" dirty="0" err="1">
                <a:solidFill>
                  <a:schemeClr val="tx2"/>
                </a:solidFill>
                <a:latin typeface="Arial Narrow" panose="020B0606020202030204" pitchFamily="34" charset="0"/>
                <a:cs typeface="Times New Roman" panose="02020603050405020304" pitchFamily="18" charset="0"/>
              </a:rPr>
              <a:t>сақтану</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үшін</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иммунологиялық</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тәсілдерді</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қолдану</a:t>
            </a:r>
            <a:r>
              <a:rPr lang="ru-RU" altLang="ru-KZ" sz="1600" dirty="0">
                <a:solidFill>
                  <a:schemeClr val="tx2"/>
                </a:solidFill>
                <a:latin typeface="Arial Narrow" panose="020B0606020202030204" pitchFamily="34" charset="0"/>
                <a:cs typeface="Times New Roman" panose="02020603050405020304" pitchFamily="18" charset="0"/>
              </a:rPr>
              <a:t> және </a:t>
            </a:r>
            <a:r>
              <a:rPr lang="ru-RU" altLang="ru-KZ" sz="1600" dirty="0" err="1">
                <a:solidFill>
                  <a:schemeClr val="tx2"/>
                </a:solidFill>
                <a:latin typeface="Arial Narrow" panose="020B0606020202030204" pitchFamily="34" charset="0"/>
                <a:cs typeface="Times New Roman" panose="02020603050405020304" pitchFamily="18" charset="0"/>
              </a:rPr>
              <a:t>оларды</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жетілдіруде</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маңызды</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рөл</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атқарады</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Иммунологияда</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микробиол</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серологиялық</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аллергиялық</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иммундық</a:t>
            </a:r>
            <a:r>
              <a:rPr lang="ru-RU" altLang="ru-KZ" sz="1600" dirty="0">
                <a:solidFill>
                  <a:schemeClr val="tx2"/>
                </a:solidFill>
                <a:latin typeface="Arial Narrow" panose="020B0606020202030204" pitchFamily="34" charset="0"/>
                <a:cs typeface="Times New Roman" panose="02020603050405020304" pitchFamily="18" charset="0"/>
              </a:rPr>
              <a:t>-хим., </a:t>
            </a:r>
            <a:r>
              <a:rPr lang="ru-RU" altLang="ru-KZ" sz="1600" dirty="0" err="1">
                <a:solidFill>
                  <a:schemeClr val="tx2"/>
                </a:solidFill>
                <a:latin typeface="Arial Narrow" panose="020B0606020202030204" pitchFamily="34" charset="0"/>
                <a:cs typeface="Times New Roman" panose="02020603050405020304" pitchFamily="18" charset="0"/>
              </a:rPr>
              <a:t>иммундық-морфол</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иммундық</a:t>
            </a:r>
            <a:r>
              <a:rPr lang="ru-RU" altLang="ru-KZ" sz="1600" dirty="0">
                <a:solidFill>
                  <a:schemeClr val="tx2"/>
                </a:solidFill>
                <a:latin typeface="Arial Narrow" panose="020B0606020202030204" pitchFamily="34" charset="0"/>
                <a:cs typeface="Times New Roman" panose="02020603050405020304" pitchFamily="18" charset="0"/>
              </a:rPr>
              <a:t>-генетик., </a:t>
            </a:r>
            <a:r>
              <a:rPr lang="ru-RU" altLang="ru-KZ" sz="1600" dirty="0" err="1">
                <a:solidFill>
                  <a:schemeClr val="tx2"/>
                </a:solidFill>
                <a:latin typeface="Arial Narrow" panose="020B0606020202030204" pitchFamily="34" charset="0"/>
                <a:cs typeface="Times New Roman" panose="02020603050405020304" pitchFamily="18" charset="0"/>
              </a:rPr>
              <a:t>иммундық-молек</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эксперименттік</a:t>
            </a:r>
            <a:r>
              <a:rPr lang="ru-RU" altLang="ru-KZ" sz="1600" dirty="0">
                <a:solidFill>
                  <a:schemeClr val="tx2"/>
                </a:solidFill>
                <a:latin typeface="Arial Narrow" panose="020B0606020202030204" pitchFamily="34" charset="0"/>
                <a:cs typeface="Times New Roman" panose="02020603050405020304" pitchFamily="18" charset="0"/>
              </a:rPr>
              <a:t>, т. б. </a:t>
            </a:r>
            <a:r>
              <a:rPr lang="ru-RU" altLang="ru-KZ" sz="1600" dirty="0" err="1">
                <a:solidFill>
                  <a:schemeClr val="tx2"/>
                </a:solidFill>
                <a:latin typeface="Arial Narrow" panose="020B0606020202030204" pitchFamily="34" charset="0"/>
                <a:cs typeface="Times New Roman" panose="02020603050405020304" pitchFamily="18" charset="0"/>
              </a:rPr>
              <a:t>әдістер</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қолданылады</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Иммунологияның</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тәжірибелік</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ғылыми-зертеулік</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жетістіктерін</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қазір</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медицинада</a:t>
            </a:r>
            <a:r>
              <a:rPr lang="ru-RU" altLang="ru-KZ" sz="1600" dirty="0">
                <a:solidFill>
                  <a:schemeClr val="tx2"/>
                </a:solidFill>
                <a:latin typeface="Arial Narrow" panose="020B0606020202030204" pitchFamily="34" charset="0"/>
                <a:cs typeface="Times New Roman" panose="02020603050405020304" pitchFamily="18" charset="0"/>
              </a:rPr>
              <a:t>, ветеринария мен </a:t>
            </a:r>
            <a:r>
              <a:rPr lang="ru-RU" altLang="ru-KZ" sz="1600" dirty="0" err="1">
                <a:solidFill>
                  <a:schemeClr val="tx2"/>
                </a:solidFill>
                <a:latin typeface="Arial Narrow" panose="020B0606020202030204" pitchFamily="34" charset="0"/>
                <a:cs typeface="Times New Roman" panose="02020603050405020304" pitchFamily="18" charset="0"/>
              </a:rPr>
              <a:t>жалпы</a:t>
            </a:r>
            <a:r>
              <a:rPr lang="ru-RU" altLang="ru-KZ" sz="1600" dirty="0">
                <a:solidFill>
                  <a:schemeClr val="tx2"/>
                </a:solidFill>
                <a:latin typeface="Arial Narrow" panose="020B0606020202030204" pitchFamily="34" charset="0"/>
                <a:cs typeface="Times New Roman" panose="02020603050405020304" pitchFamily="18" charset="0"/>
              </a:rPr>
              <a:t> биология </a:t>
            </a:r>
            <a:r>
              <a:rPr lang="ru-RU" altLang="ru-KZ" sz="1600" dirty="0" err="1">
                <a:solidFill>
                  <a:schemeClr val="tx2"/>
                </a:solidFill>
                <a:latin typeface="Arial Narrow" panose="020B0606020202030204" pitchFamily="34" charset="0"/>
                <a:cs typeface="Times New Roman" panose="02020603050405020304" pitchFamily="18" charset="0"/>
              </a:rPr>
              <a:t>саласында</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қолданып</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жұқпалы</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ауруларды</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анықтау</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емдеу</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алдын</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алу</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шараларын</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жүргізуде</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зор</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табысқа</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жетіп</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отыр</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Келешекте</a:t>
            </a:r>
            <a:r>
              <a:rPr lang="ru-RU" altLang="ru-KZ" sz="1600" dirty="0">
                <a:solidFill>
                  <a:schemeClr val="tx2"/>
                </a:solidFill>
                <a:latin typeface="Arial Narrow" panose="020B0606020202030204" pitchFamily="34" charset="0"/>
                <a:cs typeface="Times New Roman" panose="02020603050405020304" pitchFamily="18" charset="0"/>
              </a:rPr>
              <a:t> иммунология </a:t>
            </a:r>
            <a:r>
              <a:rPr lang="ru-RU" altLang="ru-KZ" sz="1600" dirty="0" err="1">
                <a:solidFill>
                  <a:schemeClr val="tx2"/>
                </a:solidFill>
                <a:latin typeface="Arial Narrow" panose="020B0606020202030204" pitchFamily="34" charset="0"/>
                <a:cs typeface="Times New Roman" panose="02020603050405020304" pitchFamily="18" charset="0"/>
              </a:rPr>
              <a:t>ғылымының</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жетістіктеріне</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сүйене</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отырып</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ғасыр</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індеті</a:t>
            </a:r>
            <a:r>
              <a:rPr lang="ru-RU" altLang="ru-KZ" sz="1600" dirty="0">
                <a:solidFill>
                  <a:schemeClr val="tx2"/>
                </a:solidFill>
                <a:latin typeface="Arial Narrow" panose="020B0606020202030204" pitchFamily="34" charset="0"/>
                <a:cs typeface="Times New Roman" panose="02020603050405020304" pitchFamily="18" charset="0"/>
              </a:rPr>
              <a:t> – </a:t>
            </a:r>
            <a:r>
              <a:rPr lang="ru-RU" altLang="ru-KZ" sz="1600" dirty="0" err="1">
                <a:solidFill>
                  <a:schemeClr val="tx2"/>
                </a:solidFill>
                <a:latin typeface="Arial Narrow" panose="020B0606020202030204" pitchFamily="34" charset="0"/>
                <a:cs typeface="Times New Roman" panose="02020603050405020304" pitchFamily="18" charset="0"/>
              </a:rPr>
              <a:t>жүре</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пайда</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болатын</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иммундық</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тапшылық</a:t>
            </a:r>
            <a:r>
              <a:rPr lang="ru-RU" altLang="ru-KZ" sz="1600" dirty="0">
                <a:solidFill>
                  <a:schemeClr val="tx2"/>
                </a:solidFill>
                <a:latin typeface="Arial Narrow" panose="020B0606020202030204" pitchFamily="34" charset="0"/>
                <a:cs typeface="Times New Roman" panose="02020603050405020304" pitchFamily="18" charset="0"/>
              </a:rPr>
              <a:t> синдромы (СПИД) </a:t>
            </a:r>
            <a:r>
              <a:rPr lang="ru-RU" altLang="ru-KZ" sz="1600" dirty="0" err="1">
                <a:solidFill>
                  <a:schemeClr val="tx2"/>
                </a:solidFill>
                <a:latin typeface="Arial Narrow" panose="020B0606020202030204" pitchFamily="34" charset="0"/>
                <a:cs typeface="Times New Roman" panose="02020603050405020304" pitchFamily="18" charset="0"/>
              </a:rPr>
              <a:t>ауруына</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қарсы</a:t>
            </a:r>
            <a:r>
              <a:rPr lang="ru-RU" altLang="ru-KZ" sz="1600" dirty="0">
                <a:solidFill>
                  <a:schemeClr val="tx2"/>
                </a:solidFill>
                <a:latin typeface="Arial Narrow" panose="020B0606020202030204" pitchFamily="34" charset="0"/>
                <a:cs typeface="Times New Roman" panose="02020603050405020304" pitchFamily="18" charset="0"/>
              </a:rPr>
              <a:t> вакцина </a:t>
            </a:r>
            <a:r>
              <a:rPr lang="ru-RU" altLang="ru-KZ" sz="1600" dirty="0" err="1">
                <a:solidFill>
                  <a:schemeClr val="tx2"/>
                </a:solidFill>
                <a:latin typeface="Arial Narrow" panose="020B0606020202030204" pitchFamily="34" charset="0"/>
                <a:cs typeface="Times New Roman" panose="02020603050405020304" pitchFamily="18" charset="0"/>
              </a:rPr>
              <a:t>жасау</a:t>
            </a:r>
            <a:r>
              <a:rPr lang="ru-RU" altLang="ru-KZ" sz="1600" dirty="0">
                <a:solidFill>
                  <a:schemeClr val="tx2"/>
                </a:solidFill>
                <a:latin typeface="Arial Narrow" panose="020B0606020202030204" pitchFamily="34" charset="0"/>
                <a:cs typeface="Times New Roman" panose="02020603050405020304" pitchFamily="18" charset="0"/>
              </a:rPr>
              <a:t>; орган </a:t>
            </a:r>
            <a:r>
              <a:rPr lang="ru-RU" altLang="ru-KZ" sz="1600" dirty="0" err="1">
                <a:solidFill>
                  <a:schemeClr val="tx2"/>
                </a:solidFill>
                <a:latin typeface="Arial Narrow" panose="020B0606020202030204" pitchFamily="34" charset="0"/>
                <a:cs typeface="Times New Roman" panose="02020603050405020304" pitchFamily="18" charset="0"/>
              </a:rPr>
              <a:t>алмастырғанда</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жиі</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кездесетін</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басқа</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адамның</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органын</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қабылдамаушылықты</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болдырмау</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эндокринді</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қант</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диабеті</a:t>
            </a:r>
            <a:r>
              <a:rPr lang="ru-RU" altLang="ru-KZ" sz="1600" dirty="0">
                <a:solidFill>
                  <a:schemeClr val="tx2"/>
                </a:solidFill>
                <a:latin typeface="Arial Narrow" panose="020B0606020202030204" pitchFamily="34" charset="0"/>
                <a:cs typeface="Times New Roman" panose="02020603050405020304" pitchFamily="18" charset="0"/>
              </a:rPr>
              <a:t>) және </a:t>
            </a:r>
            <a:r>
              <a:rPr lang="ru-RU" altLang="ru-KZ" sz="1600" dirty="0" err="1">
                <a:solidFill>
                  <a:schemeClr val="tx2"/>
                </a:solidFill>
                <a:latin typeface="Arial Narrow" panose="020B0606020202030204" pitchFamily="34" charset="0"/>
                <a:cs typeface="Times New Roman" panose="02020603050405020304" pitchFamily="18" charset="0"/>
              </a:rPr>
              <a:t>әртүрлі</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аллергиялық</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ауруларды</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тиімді</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емдеу</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әдістерін</a:t>
            </a:r>
            <a:r>
              <a:rPr lang="ru-RU" altLang="ru-KZ" sz="1600" dirty="0">
                <a:solidFill>
                  <a:schemeClr val="tx2"/>
                </a:solidFill>
                <a:latin typeface="Arial Narrow" panose="020B0606020202030204" pitchFamily="34" charset="0"/>
                <a:cs typeface="Times New Roman" panose="02020603050405020304" pitchFamily="18" charset="0"/>
              </a:rPr>
              <a:t> табу; </a:t>
            </a:r>
            <a:r>
              <a:rPr lang="ru-RU" altLang="ru-KZ" sz="1600" dirty="0" err="1">
                <a:solidFill>
                  <a:schemeClr val="tx2"/>
                </a:solidFill>
                <a:latin typeface="Arial Narrow" panose="020B0606020202030204" pitchFamily="34" charset="0"/>
                <a:cs typeface="Times New Roman" panose="02020603050405020304" pitchFamily="18" charset="0"/>
              </a:rPr>
              <a:t>ауылы</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шаруашылығы</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малдарының</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жаңа</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тұқымдарын</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шығарып</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өсімдіктердің</a:t>
            </a:r>
            <a:r>
              <a:rPr lang="ru-RU" altLang="ru-KZ" sz="1600" dirty="0">
                <a:solidFill>
                  <a:schemeClr val="tx2"/>
                </a:solidFill>
                <a:latin typeface="Arial Narrow" panose="020B0606020202030204" pitchFamily="34" charset="0"/>
                <a:cs typeface="Times New Roman" panose="02020603050405020304" pitchFamily="18" charset="0"/>
              </a:rPr>
              <a:t> жоғары </a:t>
            </a:r>
            <a:r>
              <a:rPr lang="ru-RU" altLang="ru-KZ" sz="1600" dirty="0" err="1">
                <a:solidFill>
                  <a:schemeClr val="tx2"/>
                </a:solidFill>
                <a:latin typeface="Arial Narrow" panose="020B0606020202030204" pitchFamily="34" charset="0"/>
                <a:cs typeface="Times New Roman" panose="02020603050405020304" pitchFamily="18" charset="0"/>
              </a:rPr>
              <a:t>сұрыптары</a:t>
            </a:r>
            <a:r>
              <a:rPr lang="ru-RU" altLang="ru-KZ" sz="1600" dirty="0">
                <a:solidFill>
                  <a:schemeClr val="tx2"/>
                </a:solidFill>
                <a:latin typeface="Arial Narrow" panose="020B0606020202030204" pitchFamily="34" charset="0"/>
                <a:cs typeface="Times New Roman" panose="02020603050405020304" pitchFamily="18" charset="0"/>
              </a:rPr>
              <a:t> мен</a:t>
            </a:r>
            <a:r>
              <a:rPr lang="en-US"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түрлерін</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анықтау</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міндеттері</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қойылып</a:t>
            </a:r>
            <a:r>
              <a:rPr lang="ru-RU" altLang="ru-KZ" sz="1600" dirty="0">
                <a:solidFill>
                  <a:schemeClr val="tx2"/>
                </a:solidFill>
                <a:latin typeface="Arial Narrow" panose="020B0606020202030204" pitchFamily="34" charset="0"/>
                <a:cs typeface="Times New Roman" panose="02020603050405020304" pitchFamily="18" charset="0"/>
              </a:rPr>
              <a:t> </a:t>
            </a:r>
            <a:r>
              <a:rPr lang="ru-RU" altLang="ru-KZ" sz="1600" dirty="0" err="1">
                <a:solidFill>
                  <a:schemeClr val="tx2"/>
                </a:solidFill>
                <a:latin typeface="Arial Narrow" panose="020B0606020202030204" pitchFamily="34" charset="0"/>
                <a:cs typeface="Times New Roman" panose="02020603050405020304" pitchFamily="18" charset="0"/>
              </a:rPr>
              <a:t>отыр</a:t>
            </a:r>
            <a:r>
              <a:rPr lang="ru-RU" altLang="ru-KZ" sz="1600" dirty="0">
                <a:solidFill>
                  <a:schemeClr val="tx2"/>
                </a:solidFill>
                <a:latin typeface="Arial Narrow" panose="020B0606020202030204"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4" name="Rectangle 15373">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Объект 2">
            <a:extLst>
              <a:ext uri="{FF2B5EF4-FFF2-40B4-BE49-F238E27FC236}">
                <a16:creationId xmlns:a16="http://schemas.microsoft.com/office/drawing/2014/main" id="{0A5843F8-4C55-A7AD-9D4B-69739723C446}"/>
              </a:ext>
            </a:extLst>
          </p:cNvPr>
          <p:cNvSpPr>
            <a:spLocks noGrp="1"/>
          </p:cNvSpPr>
          <p:nvPr>
            <p:ph idx="1"/>
          </p:nvPr>
        </p:nvSpPr>
        <p:spPr>
          <a:xfrm>
            <a:off x="838200" y="1825625"/>
            <a:ext cx="5387502" cy="4351338"/>
          </a:xfrm>
        </p:spPr>
        <p:txBody>
          <a:bodyPr>
            <a:normAutofit/>
          </a:bodyPr>
          <a:lstStyle/>
          <a:p>
            <a:r>
              <a:rPr lang="ru-RU" sz="2000"/>
              <a:t>Иммунитет </a:t>
            </a:r>
            <a:r>
              <a:rPr lang="ru-RU" sz="2000" err="1"/>
              <a:t>туралы</a:t>
            </a:r>
            <a:r>
              <a:rPr lang="ru-RU" sz="2000"/>
              <a:t> </a:t>
            </a:r>
            <a:r>
              <a:rPr lang="ru-RU" sz="2000" err="1"/>
              <a:t>ғылым</a:t>
            </a:r>
            <a:r>
              <a:rPr lang="ru-RU" sz="2000"/>
              <a:t> </a:t>
            </a:r>
            <a:r>
              <a:rPr lang="en-US" sz="2000"/>
              <a:t>XIX </a:t>
            </a:r>
            <a:r>
              <a:rPr lang="ru-RU" sz="2000" err="1"/>
              <a:t>ғасырға</a:t>
            </a:r>
            <a:r>
              <a:rPr lang="ru-RU" sz="2000"/>
              <a:t> </a:t>
            </a:r>
            <a:r>
              <a:rPr lang="ru-RU" sz="2000" err="1"/>
              <a:t>дейін</a:t>
            </a:r>
            <a:r>
              <a:rPr lang="ru-RU" sz="2000"/>
              <a:t> </a:t>
            </a:r>
            <a:r>
              <a:rPr lang="ru-RU" sz="2000" err="1"/>
              <a:t>адамдарды</a:t>
            </a:r>
            <a:r>
              <a:rPr lang="ru-RU" sz="2000"/>
              <a:t> </a:t>
            </a:r>
            <a:r>
              <a:rPr lang="ru-RU" sz="2000" err="1"/>
              <a:t>мазалаған</a:t>
            </a:r>
            <a:r>
              <a:rPr lang="ru-RU" sz="2000"/>
              <a:t> </a:t>
            </a:r>
            <a:r>
              <a:rPr lang="ru-RU" sz="2000" err="1"/>
              <a:t>инфекциялық</a:t>
            </a:r>
            <a:r>
              <a:rPr lang="ru-RU" sz="2000"/>
              <a:t> </a:t>
            </a:r>
            <a:r>
              <a:rPr lang="ru-RU" sz="2000" err="1"/>
              <a:t>ауруларды</a:t>
            </a:r>
            <a:r>
              <a:rPr lang="ru-RU" sz="2000"/>
              <a:t> </a:t>
            </a:r>
            <a:r>
              <a:rPr lang="ru-RU" sz="2000" err="1"/>
              <a:t>жеңу</a:t>
            </a:r>
            <a:r>
              <a:rPr lang="ru-RU" sz="2000"/>
              <a:t> </a:t>
            </a:r>
            <a:r>
              <a:rPr lang="ru-RU" sz="2000" err="1"/>
              <a:t>үшін</a:t>
            </a:r>
            <a:r>
              <a:rPr lang="ru-RU" sz="2000"/>
              <a:t> </a:t>
            </a:r>
            <a:r>
              <a:rPr lang="ru-RU" sz="2000" err="1"/>
              <a:t>қатан</a:t>
            </a:r>
            <a:r>
              <a:rPr lang="ru-RU" sz="2000"/>
              <a:t> </a:t>
            </a:r>
            <a:r>
              <a:rPr lang="ru-RU" sz="2000" err="1"/>
              <a:t>өмірлік</a:t>
            </a:r>
            <a:r>
              <a:rPr lang="ru-RU" sz="2000"/>
              <a:t> </a:t>
            </a:r>
            <a:r>
              <a:rPr lang="ru-RU" sz="2000" err="1"/>
              <a:t>қажеттілігі</a:t>
            </a:r>
            <a:r>
              <a:rPr lang="ru-RU" sz="2000"/>
              <a:t> </a:t>
            </a:r>
            <a:r>
              <a:rPr lang="ru-RU" sz="2000" err="1"/>
              <a:t>арқасында</a:t>
            </a:r>
            <a:r>
              <a:rPr lang="ru-RU" sz="2000"/>
              <a:t> </a:t>
            </a:r>
            <a:r>
              <a:rPr lang="ru-RU" sz="2000" err="1"/>
              <a:t>пайда</a:t>
            </a:r>
            <a:r>
              <a:rPr lang="ru-RU" sz="2000"/>
              <a:t> </a:t>
            </a:r>
            <a:r>
              <a:rPr lang="ru-RU" sz="2000" err="1"/>
              <a:t>болған</a:t>
            </a:r>
            <a:r>
              <a:rPr lang="ru-RU" sz="2000"/>
              <a:t>. </a:t>
            </a:r>
            <a:r>
              <a:rPr lang="ru-RU" sz="2000" err="1"/>
              <a:t>Мысал</a:t>
            </a:r>
            <a:r>
              <a:rPr lang="ru-RU" sz="2000"/>
              <a:t> </a:t>
            </a:r>
            <a:r>
              <a:rPr lang="ru-RU" sz="2000" err="1"/>
              <a:t>ретінде</a:t>
            </a:r>
            <a:r>
              <a:rPr lang="ru-RU" sz="2000"/>
              <a:t>, </a:t>
            </a:r>
            <a:r>
              <a:rPr lang="ru-RU" sz="2000" err="1"/>
              <a:t>адамдардың</a:t>
            </a:r>
            <a:r>
              <a:rPr lang="ru-RU" sz="2000"/>
              <a:t> </a:t>
            </a:r>
            <a:r>
              <a:rPr lang="ru-RU" sz="2000" err="1"/>
              <a:t>шешекті</a:t>
            </a:r>
            <a:r>
              <a:rPr lang="ru-RU" sz="2000"/>
              <a:t> </a:t>
            </a:r>
            <a:r>
              <a:rPr lang="ru-RU" sz="2000" err="1"/>
              <a:t>жеңуі</a:t>
            </a:r>
            <a:r>
              <a:rPr lang="ru-RU" sz="2000"/>
              <a:t>. </a:t>
            </a:r>
            <a:r>
              <a:rPr lang="ru-RU" sz="2000" err="1"/>
              <a:t>Ең</a:t>
            </a:r>
            <a:r>
              <a:rPr lang="ru-RU" sz="2000"/>
              <a:t> </a:t>
            </a:r>
            <a:r>
              <a:rPr lang="ru-RU" sz="2000" err="1"/>
              <a:t>алғаш</a:t>
            </a:r>
            <a:r>
              <a:rPr lang="ru-RU" sz="2000"/>
              <a:t> </a:t>
            </a:r>
            <a:r>
              <a:rPr lang="ru-RU" sz="2000" err="1"/>
              <a:t>шешек</a:t>
            </a:r>
            <a:r>
              <a:rPr lang="ru-RU" sz="2000"/>
              <a:t> </a:t>
            </a:r>
            <a:r>
              <a:rPr lang="ru-RU" sz="2000" err="1"/>
              <a:t>пустулаларының</a:t>
            </a:r>
            <a:r>
              <a:rPr lang="ru-RU" sz="2000"/>
              <a:t> </a:t>
            </a:r>
            <a:r>
              <a:rPr lang="ru-RU" sz="2000" err="1"/>
              <a:t>сау</a:t>
            </a:r>
            <a:r>
              <a:rPr lang="ru-RU" sz="2000"/>
              <a:t> </a:t>
            </a:r>
            <a:r>
              <a:rPr lang="ru-RU" sz="2000" err="1"/>
              <a:t>адамға</a:t>
            </a:r>
            <a:r>
              <a:rPr lang="ru-RU" sz="2000"/>
              <a:t> </a:t>
            </a:r>
            <a:r>
              <a:rPr lang="ru-RU" sz="2000" err="1"/>
              <a:t>қондыру</a:t>
            </a:r>
            <a:r>
              <a:rPr lang="ru-RU" sz="2000"/>
              <a:t> </a:t>
            </a:r>
            <a:r>
              <a:rPr lang="ru-RU" sz="2000" err="1"/>
              <a:t>арқылы</a:t>
            </a:r>
            <a:r>
              <a:rPr lang="ru-RU" sz="2000"/>
              <a:t> </a:t>
            </a:r>
            <a:r>
              <a:rPr lang="ru-RU" sz="2000" err="1"/>
              <a:t>қорғану</a:t>
            </a:r>
            <a:r>
              <a:rPr lang="ru-RU" sz="2000"/>
              <a:t> </a:t>
            </a:r>
            <a:r>
              <a:rPr lang="ru-RU" sz="2000" err="1"/>
              <a:t>Қытайда</a:t>
            </a:r>
            <a:r>
              <a:rPr lang="ru-RU" sz="2000"/>
              <a:t> </a:t>
            </a:r>
            <a:r>
              <a:rPr lang="ru-RU" sz="2000" err="1"/>
              <a:t>б.ғ.д</a:t>
            </a:r>
            <a:r>
              <a:rPr lang="ru-RU" sz="2000"/>
              <a:t>. </a:t>
            </a:r>
            <a:r>
              <a:rPr lang="ru-RU" sz="2000" err="1"/>
              <a:t>мың</a:t>
            </a:r>
            <a:r>
              <a:rPr lang="ru-RU" sz="2000"/>
              <a:t> </a:t>
            </a:r>
            <a:r>
              <a:rPr lang="ru-RU" sz="2000" err="1"/>
              <a:t>жыл</a:t>
            </a:r>
            <a:r>
              <a:rPr lang="ru-RU" sz="2000"/>
              <a:t> </a:t>
            </a:r>
            <a:r>
              <a:rPr lang="ru-RU" sz="2000" err="1"/>
              <a:t>бұрын</a:t>
            </a:r>
            <a:r>
              <a:rPr lang="ru-RU" sz="2000"/>
              <a:t>, </a:t>
            </a:r>
            <a:r>
              <a:rPr lang="en-US" sz="2000"/>
              <a:t>XI </a:t>
            </a:r>
            <a:r>
              <a:rPr lang="ru-RU" sz="2000" err="1"/>
              <a:t>ғасырда</a:t>
            </a:r>
            <a:r>
              <a:rPr lang="ru-RU" sz="2000"/>
              <a:t> </a:t>
            </a:r>
            <a:r>
              <a:rPr lang="ru-RU" sz="2000" err="1"/>
              <a:t>қолданылды</a:t>
            </a:r>
            <a:r>
              <a:rPr lang="ru-RU" sz="2000"/>
              <a:t>. </a:t>
            </a:r>
          </a:p>
          <a:p>
            <a:r>
              <a:rPr lang="ru-RU" sz="2000" err="1"/>
              <a:t>Иммунологияны</a:t>
            </a:r>
            <a:r>
              <a:rPr lang="ru-RU" sz="2000"/>
              <a:t> </a:t>
            </a:r>
            <a:r>
              <a:rPr lang="ru-RU" sz="2000" err="1"/>
              <a:t>ғылым</a:t>
            </a:r>
            <a:r>
              <a:rPr lang="ru-RU" sz="2000"/>
              <a:t> </a:t>
            </a:r>
            <a:r>
              <a:rPr lang="ru-RU" sz="2000" err="1"/>
              <a:t>ретінде</a:t>
            </a:r>
            <a:r>
              <a:rPr lang="ru-RU" sz="2000"/>
              <a:t> </a:t>
            </a:r>
            <a:r>
              <a:rPr lang="ru-RU" sz="2000" err="1"/>
              <a:t>классикалық</a:t>
            </a:r>
            <a:r>
              <a:rPr lang="ru-RU" sz="2000"/>
              <a:t> және </a:t>
            </a:r>
            <a:r>
              <a:rPr lang="ru-RU" sz="2000" err="1"/>
              <a:t>қазіргі</a:t>
            </a:r>
            <a:r>
              <a:rPr lang="ru-RU" sz="2000"/>
              <a:t> </a:t>
            </a:r>
            <a:r>
              <a:rPr lang="ru-RU" sz="2000" err="1"/>
              <a:t>заманғы</a:t>
            </a:r>
            <a:r>
              <a:rPr lang="ru-RU" sz="2000"/>
              <a:t> </a:t>
            </a:r>
            <a:r>
              <a:rPr lang="ru-RU" sz="2000" err="1"/>
              <a:t>иммунологияға</a:t>
            </a:r>
            <a:r>
              <a:rPr lang="ru-RU" sz="2000"/>
              <a:t> </a:t>
            </a:r>
            <a:r>
              <a:rPr lang="ru-RU" sz="2000" err="1"/>
              <a:t>бөледі</a:t>
            </a:r>
            <a:r>
              <a:rPr lang="ru-RU" sz="2000"/>
              <a:t>. </a:t>
            </a:r>
            <a:r>
              <a:rPr lang="ru-RU" sz="2000" err="1"/>
              <a:t>Классикалық</a:t>
            </a:r>
            <a:r>
              <a:rPr lang="ru-RU" sz="2000"/>
              <a:t> иммунология </a:t>
            </a:r>
            <a:r>
              <a:rPr lang="ru-RU" sz="2000" err="1"/>
              <a:t>Э.Дженнер</a:t>
            </a:r>
            <a:r>
              <a:rPr lang="ru-RU" sz="2000"/>
              <a:t> мен </a:t>
            </a:r>
            <a:r>
              <a:rPr lang="ru-RU" sz="2000" err="1"/>
              <a:t>Л.Пастер</a:t>
            </a:r>
            <a:r>
              <a:rPr lang="ru-RU" sz="2000"/>
              <a:t> </a:t>
            </a:r>
            <a:r>
              <a:rPr lang="ru-RU" sz="2000" err="1"/>
              <a:t>сияқты</a:t>
            </a:r>
            <a:r>
              <a:rPr lang="ru-RU" sz="2000"/>
              <a:t> </a:t>
            </a:r>
            <a:r>
              <a:rPr lang="ru-RU" sz="2000" err="1"/>
              <a:t>ғалымдар</a:t>
            </a:r>
            <a:r>
              <a:rPr lang="ru-RU" sz="2000"/>
              <a:t> </a:t>
            </a:r>
            <a:r>
              <a:rPr lang="ru-RU" sz="2000" err="1"/>
              <a:t>атымен</a:t>
            </a:r>
            <a:r>
              <a:rPr lang="ru-RU" sz="2000"/>
              <a:t> </a:t>
            </a:r>
            <a:r>
              <a:rPr lang="ru-RU" sz="2000" err="1"/>
              <a:t>байланысты</a:t>
            </a:r>
            <a:r>
              <a:rPr lang="ru-RU" sz="2000"/>
              <a:t>. </a:t>
            </a:r>
            <a:r>
              <a:rPr lang="ru-RU" sz="2000" err="1"/>
              <a:t>Бұл</a:t>
            </a:r>
            <a:r>
              <a:rPr lang="ru-RU" sz="2000"/>
              <a:t> - </a:t>
            </a:r>
            <a:r>
              <a:rPr lang="ru-RU" sz="2000" err="1"/>
              <a:t>негізінде</a:t>
            </a:r>
            <a:r>
              <a:rPr lang="ru-RU" sz="2000"/>
              <a:t> </a:t>
            </a:r>
            <a:r>
              <a:rPr lang="ru-RU" sz="2000" err="1"/>
              <a:t>инфекциялық</a:t>
            </a:r>
            <a:r>
              <a:rPr lang="ru-RU" sz="2000"/>
              <a:t> иммунология. </a:t>
            </a:r>
            <a:endParaRPr lang="ru-KZ" sz="2000"/>
          </a:p>
        </p:txBody>
      </p:sp>
      <p:pic>
        <p:nvPicPr>
          <p:cNvPr id="15362" name="Picture 2" descr="Что такое исследование иммунного статуса и какое лечение может быть  назначено по его результатам?">
            <a:extLst>
              <a:ext uri="{FF2B5EF4-FFF2-40B4-BE49-F238E27FC236}">
                <a16:creationId xmlns:a16="http://schemas.microsoft.com/office/drawing/2014/main" id="{A5693A79-7B21-E4C9-64B4-64D14D75A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536" r="16263" b="2"/>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15376"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378"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475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Картинки по запросу Эдвард Дженнер">
            <a:extLst>
              <a:ext uri="{FF2B5EF4-FFF2-40B4-BE49-F238E27FC236}">
                <a16:creationId xmlns:a16="http://schemas.microsoft.com/office/drawing/2014/main" id="{72222E5C-A262-1921-7B80-BF775F119AD9}"/>
              </a:ext>
            </a:extLst>
          </p:cNvPr>
          <p:cNvPicPr>
            <a:picLocks noChangeAspect="1" noChangeArrowheads="1"/>
          </p:cNvPicPr>
          <p:nvPr/>
        </p:nvPicPr>
        <p:blipFill>
          <a:blip r:embed="rId2"/>
          <a:srcRect r="2" b="4180"/>
          <a:stretch/>
        </p:blipFill>
        <p:spPr bwMode="auto">
          <a:xfrm>
            <a:off x="279143" y="299509"/>
            <a:ext cx="5221625" cy="6258983"/>
          </a:xfrm>
          <a:prstGeom prst="rect">
            <a:avLst/>
          </a:prstGeom>
        </p:spPr>
      </p:pic>
      <p:sp>
        <p:nvSpPr>
          <p:cNvPr id="3" name="Объект 2">
            <a:extLst>
              <a:ext uri="{FF2B5EF4-FFF2-40B4-BE49-F238E27FC236}">
                <a16:creationId xmlns:a16="http://schemas.microsoft.com/office/drawing/2014/main" id="{8E4667F9-E78C-5640-C660-3C8081A6F7A8}"/>
              </a:ext>
            </a:extLst>
          </p:cNvPr>
          <p:cNvSpPr>
            <a:spLocks noGrp="1"/>
          </p:cNvSpPr>
          <p:nvPr>
            <p:ph idx="1"/>
          </p:nvPr>
        </p:nvSpPr>
        <p:spPr>
          <a:xfrm>
            <a:off x="6059055" y="648930"/>
            <a:ext cx="4768250" cy="5707420"/>
          </a:xfrm>
        </p:spPr>
        <p:txBody>
          <a:bodyPr anchor="t">
            <a:normAutofit lnSpcReduction="10000"/>
          </a:bodyPr>
          <a:lstStyle/>
          <a:p>
            <a:r>
              <a:rPr lang="ru-RU" sz="2000" dirty="0">
                <a:solidFill>
                  <a:schemeClr val="tx1">
                    <a:alpha val="80000"/>
                  </a:schemeClr>
                </a:solidFill>
              </a:rPr>
              <a:t>1776 </a:t>
            </a:r>
            <a:r>
              <a:rPr lang="ru-RU" sz="2000" dirty="0" err="1">
                <a:solidFill>
                  <a:schemeClr val="tx1">
                    <a:alpha val="80000"/>
                  </a:schemeClr>
                </a:solidFill>
              </a:rPr>
              <a:t>жылы</a:t>
            </a:r>
            <a:r>
              <a:rPr lang="ru-RU" sz="2000" dirty="0">
                <a:solidFill>
                  <a:schemeClr val="tx1">
                    <a:alpha val="80000"/>
                  </a:schemeClr>
                </a:solidFill>
              </a:rPr>
              <a:t> </a:t>
            </a:r>
            <a:r>
              <a:rPr lang="ru-RU" sz="2000" dirty="0" err="1">
                <a:solidFill>
                  <a:schemeClr val="tx1">
                    <a:alpha val="80000"/>
                  </a:schemeClr>
                </a:solidFill>
              </a:rPr>
              <a:t>дәрігер-зерттеуші</a:t>
            </a:r>
            <a:r>
              <a:rPr lang="ru-RU" sz="2000" dirty="0">
                <a:solidFill>
                  <a:schemeClr val="tx1">
                    <a:alpha val="80000"/>
                  </a:schemeClr>
                </a:solidFill>
              </a:rPr>
              <a:t> </a:t>
            </a:r>
            <a:r>
              <a:rPr lang="ru-RU" sz="2000" dirty="0" err="1">
                <a:solidFill>
                  <a:schemeClr val="tx1">
                    <a:alpha val="80000"/>
                  </a:schemeClr>
                </a:solidFill>
              </a:rPr>
              <a:t>Э.Дженнер</a:t>
            </a:r>
            <a:r>
              <a:rPr lang="ru-RU" sz="2000" dirty="0">
                <a:solidFill>
                  <a:schemeClr val="tx1">
                    <a:alpha val="80000"/>
                  </a:schemeClr>
                </a:solidFill>
              </a:rPr>
              <a:t> </a:t>
            </a:r>
            <a:r>
              <a:rPr lang="ru-RU" sz="2000" dirty="0" err="1">
                <a:solidFill>
                  <a:schemeClr val="tx1">
                    <a:alpha val="80000"/>
                  </a:schemeClr>
                </a:solidFill>
              </a:rPr>
              <a:t>тәжірибелік</a:t>
            </a:r>
            <a:r>
              <a:rPr lang="ru-RU" sz="2000" dirty="0">
                <a:solidFill>
                  <a:schemeClr val="tx1">
                    <a:alpha val="80000"/>
                  </a:schemeClr>
                </a:solidFill>
              </a:rPr>
              <a:t> </a:t>
            </a:r>
            <a:r>
              <a:rPr lang="ru-RU" sz="2000" dirty="0" err="1">
                <a:solidFill>
                  <a:schemeClr val="tx1">
                    <a:alpha val="80000"/>
                  </a:schemeClr>
                </a:solidFill>
              </a:rPr>
              <a:t>иммунологияның</a:t>
            </a:r>
            <a:r>
              <a:rPr lang="ru-RU" sz="2000" dirty="0">
                <a:solidFill>
                  <a:schemeClr val="tx1">
                    <a:alpha val="80000"/>
                  </a:schemeClr>
                </a:solidFill>
              </a:rPr>
              <a:t> </a:t>
            </a:r>
            <a:r>
              <a:rPr lang="ru-RU" sz="2000" dirty="0" err="1">
                <a:solidFill>
                  <a:schemeClr val="tx1">
                    <a:alpha val="80000"/>
                  </a:schemeClr>
                </a:solidFill>
              </a:rPr>
              <a:t>негізін</a:t>
            </a:r>
            <a:r>
              <a:rPr lang="ru-RU" sz="2000" dirty="0">
                <a:solidFill>
                  <a:schemeClr val="tx1">
                    <a:alpha val="80000"/>
                  </a:schemeClr>
                </a:solidFill>
              </a:rPr>
              <a:t> </a:t>
            </a:r>
            <a:r>
              <a:rPr lang="ru-RU" sz="2000" dirty="0" err="1">
                <a:solidFill>
                  <a:schemeClr val="tx1">
                    <a:alpha val="80000"/>
                  </a:schemeClr>
                </a:solidFill>
              </a:rPr>
              <a:t>қалады</a:t>
            </a:r>
            <a:r>
              <a:rPr lang="ru-RU" sz="2000" dirty="0">
                <a:solidFill>
                  <a:schemeClr val="tx1">
                    <a:alpha val="80000"/>
                  </a:schemeClr>
                </a:solidFill>
              </a:rPr>
              <a:t>. Ол </a:t>
            </a:r>
            <a:r>
              <a:rPr lang="ru-RU" sz="2000" dirty="0" err="1">
                <a:solidFill>
                  <a:schemeClr val="tx1">
                    <a:alpha val="80000"/>
                  </a:schemeClr>
                </a:solidFill>
              </a:rPr>
              <a:t>ең</a:t>
            </a:r>
            <a:r>
              <a:rPr lang="ru-RU" sz="2000" dirty="0">
                <a:solidFill>
                  <a:schemeClr val="tx1">
                    <a:alpha val="80000"/>
                  </a:schemeClr>
                </a:solidFill>
              </a:rPr>
              <a:t> </a:t>
            </a:r>
            <a:r>
              <a:rPr lang="ru-RU" sz="2000" dirty="0" err="1">
                <a:solidFill>
                  <a:schemeClr val="tx1">
                    <a:alpha val="80000"/>
                  </a:schemeClr>
                </a:solidFill>
              </a:rPr>
              <a:t>алғаш</a:t>
            </a:r>
            <a:r>
              <a:rPr lang="ru-RU" sz="2000" dirty="0">
                <a:solidFill>
                  <a:schemeClr val="tx1">
                    <a:alpha val="80000"/>
                  </a:schemeClr>
                </a:solidFill>
              </a:rPr>
              <a:t> вакцинация </a:t>
            </a:r>
            <a:r>
              <a:rPr lang="ru-RU" sz="2000" dirty="0" err="1">
                <a:solidFill>
                  <a:schemeClr val="tx1">
                    <a:alpha val="80000"/>
                  </a:schemeClr>
                </a:solidFill>
              </a:rPr>
              <a:t>әдісін</a:t>
            </a:r>
            <a:r>
              <a:rPr lang="ru-RU" sz="2000" dirty="0">
                <a:solidFill>
                  <a:schemeClr val="tx1">
                    <a:alpha val="80000"/>
                  </a:schemeClr>
                </a:solidFill>
              </a:rPr>
              <a:t> </a:t>
            </a:r>
            <a:r>
              <a:rPr lang="ru-RU" sz="2000" dirty="0" err="1">
                <a:solidFill>
                  <a:schemeClr val="tx1">
                    <a:alpha val="80000"/>
                  </a:schemeClr>
                </a:solidFill>
              </a:rPr>
              <a:t>қолданған</a:t>
            </a:r>
            <a:r>
              <a:rPr lang="ru-RU" sz="2000" dirty="0">
                <a:solidFill>
                  <a:schemeClr val="tx1">
                    <a:alpha val="80000"/>
                  </a:schemeClr>
                </a:solidFill>
              </a:rPr>
              <a:t>. </a:t>
            </a:r>
            <a:r>
              <a:rPr lang="ru-RU" sz="2000" dirty="0" err="1">
                <a:solidFill>
                  <a:schemeClr val="tx1">
                    <a:alpha val="80000"/>
                  </a:schemeClr>
                </a:solidFill>
              </a:rPr>
              <a:t>Э.Дженнер</a:t>
            </a:r>
            <a:r>
              <a:rPr lang="ru-RU" sz="2000" dirty="0">
                <a:solidFill>
                  <a:schemeClr val="tx1">
                    <a:alpha val="80000"/>
                  </a:schemeClr>
                </a:solidFill>
              </a:rPr>
              <a:t> </a:t>
            </a:r>
            <a:r>
              <a:rPr lang="ru-RU" sz="2000" dirty="0" err="1">
                <a:solidFill>
                  <a:schemeClr val="tx1">
                    <a:alpha val="80000"/>
                  </a:schemeClr>
                </a:solidFill>
              </a:rPr>
              <a:t>сиыр</a:t>
            </a:r>
            <a:r>
              <a:rPr lang="ru-RU" sz="2000" dirty="0">
                <a:solidFill>
                  <a:schemeClr val="tx1">
                    <a:alpha val="80000"/>
                  </a:schemeClr>
                </a:solidFill>
              </a:rPr>
              <a:t> </a:t>
            </a:r>
            <a:r>
              <a:rPr lang="ru-RU" sz="2000" dirty="0" err="1">
                <a:solidFill>
                  <a:schemeClr val="tx1">
                    <a:alpha val="80000"/>
                  </a:schemeClr>
                </a:solidFill>
              </a:rPr>
              <a:t>шешегі</a:t>
            </a:r>
            <a:r>
              <a:rPr lang="ru-RU" sz="2000" dirty="0">
                <a:solidFill>
                  <a:schemeClr val="tx1">
                    <a:alpha val="80000"/>
                  </a:schemeClr>
                </a:solidFill>
              </a:rPr>
              <a:t> </a:t>
            </a:r>
            <a:r>
              <a:rPr lang="ru-RU" sz="2000" dirty="0" err="1">
                <a:solidFill>
                  <a:schemeClr val="tx1">
                    <a:alpha val="80000"/>
                  </a:schemeClr>
                </a:solidFill>
              </a:rPr>
              <a:t>материалын</a:t>
            </a:r>
            <a:r>
              <a:rPr lang="ru-RU" sz="2000" dirty="0">
                <a:solidFill>
                  <a:schemeClr val="tx1">
                    <a:alpha val="80000"/>
                  </a:schemeClr>
                </a:solidFill>
              </a:rPr>
              <a:t> </a:t>
            </a:r>
            <a:r>
              <a:rPr lang="ru-RU" sz="2000" dirty="0" err="1">
                <a:solidFill>
                  <a:schemeClr val="tx1">
                    <a:alpha val="80000"/>
                  </a:schemeClr>
                </a:solidFill>
              </a:rPr>
              <a:t>балаға</a:t>
            </a:r>
            <a:r>
              <a:rPr lang="ru-RU" sz="2000" dirty="0">
                <a:solidFill>
                  <a:schemeClr val="tx1">
                    <a:alpha val="80000"/>
                  </a:schemeClr>
                </a:solidFill>
              </a:rPr>
              <a:t> </a:t>
            </a:r>
            <a:r>
              <a:rPr lang="ru-RU" sz="2000" dirty="0" err="1">
                <a:solidFill>
                  <a:schemeClr val="tx1">
                    <a:alpha val="80000"/>
                  </a:schemeClr>
                </a:solidFill>
              </a:rPr>
              <a:t>егу</a:t>
            </a:r>
            <a:r>
              <a:rPr lang="ru-RU" sz="2000" dirty="0">
                <a:solidFill>
                  <a:schemeClr val="tx1">
                    <a:alpha val="80000"/>
                  </a:schemeClr>
                </a:solidFill>
              </a:rPr>
              <a:t> </a:t>
            </a:r>
            <a:r>
              <a:rPr lang="ru-RU" sz="2000" dirty="0" err="1">
                <a:solidFill>
                  <a:schemeClr val="tx1">
                    <a:alpha val="80000"/>
                  </a:schemeClr>
                </a:solidFill>
              </a:rPr>
              <a:t>арқылы</a:t>
            </a:r>
            <a:r>
              <a:rPr lang="ru-RU" sz="2000" dirty="0">
                <a:solidFill>
                  <a:schemeClr val="tx1">
                    <a:alpha val="80000"/>
                  </a:schemeClr>
                </a:solidFill>
              </a:rPr>
              <a:t>, </a:t>
            </a:r>
            <a:r>
              <a:rPr lang="ru-RU" sz="2000" dirty="0" err="1">
                <a:solidFill>
                  <a:schemeClr val="tx1">
                    <a:alpha val="80000"/>
                  </a:schemeClr>
                </a:solidFill>
              </a:rPr>
              <a:t>адамдардың</a:t>
            </a:r>
            <a:r>
              <a:rPr lang="ru-RU" sz="2000" dirty="0">
                <a:solidFill>
                  <a:schemeClr val="tx1">
                    <a:alpha val="80000"/>
                  </a:schemeClr>
                </a:solidFill>
              </a:rPr>
              <a:t> </a:t>
            </a:r>
            <a:r>
              <a:rPr lang="ru-RU" sz="2000" dirty="0" err="1">
                <a:solidFill>
                  <a:schemeClr val="tx1">
                    <a:alpha val="80000"/>
                  </a:schemeClr>
                </a:solidFill>
              </a:rPr>
              <a:t>инфекциялық</a:t>
            </a:r>
            <a:r>
              <a:rPr lang="ru-RU" sz="2000" dirty="0">
                <a:solidFill>
                  <a:schemeClr val="tx1">
                    <a:alpha val="80000"/>
                  </a:schemeClr>
                </a:solidFill>
              </a:rPr>
              <a:t> </a:t>
            </a:r>
            <a:r>
              <a:rPr lang="ru-RU" sz="2000" dirty="0" err="1">
                <a:solidFill>
                  <a:schemeClr val="tx1">
                    <a:alpha val="80000"/>
                  </a:schemeClr>
                </a:solidFill>
              </a:rPr>
              <a:t>аурулардан</a:t>
            </a:r>
            <a:r>
              <a:rPr lang="ru-RU" sz="2000" dirty="0">
                <a:solidFill>
                  <a:schemeClr val="tx1">
                    <a:alpha val="80000"/>
                  </a:schemeClr>
                </a:solidFill>
              </a:rPr>
              <a:t> </a:t>
            </a:r>
            <a:r>
              <a:rPr lang="ru-RU" sz="2000" dirty="0" err="1">
                <a:solidFill>
                  <a:schemeClr val="tx1">
                    <a:alpha val="80000"/>
                  </a:schemeClr>
                </a:solidFill>
              </a:rPr>
              <a:t>босататын</a:t>
            </a:r>
            <a:r>
              <a:rPr lang="ru-RU" sz="2000" dirty="0">
                <a:solidFill>
                  <a:schemeClr val="tx1">
                    <a:alpha val="80000"/>
                  </a:schemeClr>
                </a:solidFill>
              </a:rPr>
              <a:t> </a:t>
            </a:r>
            <a:r>
              <a:rPr lang="ru-RU" sz="2000" dirty="0" err="1">
                <a:solidFill>
                  <a:schemeClr val="tx1">
                    <a:alpha val="80000"/>
                  </a:schemeClr>
                </a:solidFill>
              </a:rPr>
              <a:t>маңызды</a:t>
            </a:r>
            <a:r>
              <a:rPr lang="ru-RU" sz="2000" dirty="0">
                <a:solidFill>
                  <a:schemeClr val="tx1">
                    <a:alpha val="80000"/>
                  </a:schemeClr>
                </a:solidFill>
              </a:rPr>
              <a:t> </a:t>
            </a:r>
            <a:r>
              <a:rPr lang="ru-RU" sz="2000" dirty="0" err="1">
                <a:solidFill>
                  <a:schemeClr val="tx1">
                    <a:alpha val="80000"/>
                  </a:schemeClr>
                </a:solidFill>
              </a:rPr>
              <a:t>теориялық</a:t>
            </a:r>
            <a:r>
              <a:rPr lang="ru-RU" sz="2000" dirty="0">
                <a:solidFill>
                  <a:schemeClr val="tx1">
                    <a:alpha val="80000"/>
                  </a:schemeClr>
                </a:solidFill>
              </a:rPr>
              <a:t> және </a:t>
            </a:r>
            <a:r>
              <a:rPr lang="ru-RU" sz="2000" dirty="0" err="1">
                <a:solidFill>
                  <a:schemeClr val="tx1">
                    <a:alpha val="80000"/>
                  </a:schemeClr>
                </a:solidFill>
              </a:rPr>
              <a:t>практикалық</a:t>
            </a:r>
            <a:r>
              <a:rPr lang="ru-RU" sz="2000" dirty="0">
                <a:solidFill>
                  <a:schemeClr val="tx1">
                    <a:alpha val="80000"/>
                  </a:schemeClr>
                </a:solidFill>
              </a:rPr>
              <a:t> медицина </a:t>
            </a:r>
            <a:r>
              <a:rPr lang="ru-RU" sz="2000" dirty="0" err="1">
                <a:solidFill>
                  <a:schemeClr val="tx1">
                    <a:alpha val="80000"/>
                  </a:schemeClr>
                </a:solidFill>
              </a:rPr>
              <a:t>бағытының</a:t>
            </a:r>
            <a:r>
              <a:rPr lang="ru-RU" sz="2000" dirty="0">
                <a:solidFill>
                  <a:schemeClr val="tx1">
                    <a:alpha val="80000"/>
                  </a:schemeClr>
                </a:solidFill>
              </a:rPr>
              <a:t> </a:t>
            </a:r>
            <a:r>
              <a:rPr lang="ru-RU" sz="2000" dirty="0" err="1">
                <a:solidFill>
                  <a:schemeClr val="tx1">
                    <a:alpha val="80000"/>
                  </a:schemeClr>
                </a:solidFill>
              </a:rPr>
              <a:t>негізін</a:t>
            </a:r>
            <a:r>
              <a:rPr lang="ru-RU" sz="2000" dirty="0">
                <a:solidFill>
                  <a:schemeClr val="tx1">
                    <a:alpha val="80000"/>
                  </a:schemeClr>
                </a:solidFill>
              </a:rPr>
              <a:t> </a:t>
            </a:r>
            <a:r>
              <a:rPr lang="ru-RU" sz="2000" dirty="0" err="1">
                <a:solidFill>
                  <a:schemeClr val="tx1">
                    <a:alpha val="80000"/>
                  </a:schemeClr>
                </a:solidFill>
              </a:rPr>
              <a:t>салды</a:t>
            </a:r>
            <a:r>
              <a:rPr lang="ru-RU" sz="2000" dirty="0">
                <a:solidFill>
                  <a:schemeClr val="tx1">
                    <a:alpha val="80000"/>
                  </a:schemeClr>
                </a:solidFill>
              </a:rPr>
              <a:t>. </a:t>
            </a:r>
          </a:p>
          <a:p>
            <a:r>
              <a:rPr lang="kk-KZ" altLang="ru-RU" sz="2000" b="1" dirty="0">
                <a:solidFill>
                  <a:schemeClr val="tx1"/>
                </a:solidFill>
              </a:rPr>
              <a:t>1976 жылы Дженнер шешуші тәжірибе қойған.Сара Нельмс деген сиыр шешегі жұққан сауыншыдан шешек материалын 8 жасар дені сау Джеймс деген балаға егеді.1 апта өткен соң бала сәл ауырып жазылып кетеді.Тағы 1 апта өткен соң нағыз қара шешектің өзін егеді.Бірақ балаға бұл қатерлі шешек жұқпайды.Сөйтіп Дженнер шешек ауруынан құтылудың жолын тапты.</a:t>
            </a:r>
            <a:r>
              <a:rPr lang="kk-KZ" altLang="ru-RU" sz="2000" dirty="0">
                <a:solidFill>
                  <a:schemeClr val="tx1"/>
                </a:solidFill>
              </a:rPr>
              <a:t> </a:t>
            </a:r>
            <a:endParaRPr lang="ru-KZ" sz="2000" dirty="0">
              <a:solidFill>
                <a:schemeClr val="tx1">
                  <a:alpha val="80000"/>
                </a:schemeClr>
              </a:solidFill>
            </a:endParaRP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90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Картинки по запросу">
            <a:extLst>
              <a:ext uri="{FF2B5EF4-FFF2-40B4-BE49-F238E27FC236}">
                <a16:creationId xmlns:a16="http://schemas.microsoft.com/office/drawing/2014/main" id="{8EB4DD80-B18B-F65F-7546-C88FE04DCF4C}"/>
              </a:ext>
            </a:extLst>
          </p:cNvPr>
          <p:cNvPicPr>
            <a:picLocks noChangeAspect="1" noChangeArrowheads="1"/>
          </p:cNvPicPr>
          <p:nvPr/>
        </p:nvPicPr>
        <p:blipFill>
          <a:blip r:embed="rId2"/>
          <a:srcRect l="4684" r="6682" b="-2"/>
          <a:stretch/>
        </p:blipFill>
        <p:spPr bwMode="auto">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2C566DA-CD2B-93F7-3666-C2C69B42A5E0}"/>
              </a:ext>
            </a:extLst>
          </p:cNvPr>
          <p:cNvSpPr txBox="1"/>
          <p:nvPr/>
        </p:nvSpPr>
        <p:spPr>
          <a:xfrm>
            <a:off x="5584723" y="1366686"/>
            <a:ext cx="5728216" cy="4775698"/>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altLang="ru-KZ" sz="2400" b="1" dirty="0"/>
              <a:t>Ғылыми </a:t>
            </a:r>
            <a:r>
              <a:rPr lang="en-US" altLang="ru-KZ" sz="2400" b="1" dirty="0" err="1"/>
              <a:t>иммунология</a:t>
            </a:r>
            <a:r>
              <a:rPr lang="en-US" altLang="ru-KZ" sz="2400" b="1" dirty="0"/>
              <a:t> </a:t>
            </a:r>
            <a:r>
              <a:rPr lang="en-US" altLang="ru-KZ" sz="2400" b="1" dirty="0" err="1"/>
              <a:t>атасы</a:t>
            </a:r>
            <a:r>
              <a:rPr lang="en-US" altLang="ru-KZ" sz="2400" b="1" dirty="0"/>
              <a:t> – </a:t>
            </a:r>
            <a:r>
              <a:rPr lang="en-US" altLang="ru-KZ" sz="2400" b="1" dirty="0" err="1"/>
              <a:t>француз</a:t>
            </a:r>
            <a:r>
              <a:rPr lang="en-US" altLang="ru-KZ" sz="2400" b="1" dirty="0"/>
              <a:t> </a:t>
            </a:r>
            <a:r>
              <a:rPr lang="en-US" altLang="ru-KZ" sz="2400" b="1" dirty="0" err="1"/>
              <a:t>Луи</a:t>
            </a:r>
            <a:r>
              <a:rPr lang="en-US" altLang="ru-KZ" sz="2400" b="1" dirty="0"/>
              <a:t> </a:t>
            </a:r>
            <a:r>
              <a:rPr lang="en-US" altLang="ru-KZ" sz="2400" b="1" dirty="0" err="1"/>
              <a:t>Пастер.Ол</a:t>
            </a:r>
            <a:r>
              <a:rPr lang="en-US" altLang="ru-KZ" sz="2400" b="1" dirty="0"/>
              <a:t> </a:t>
            </a:r>
            <a:r>
              <a:rPr lang="en-US" altLang="ru-KZ" sz="2400" b="1" dirty="0" err="1"/>
              <a:t>вакцина</a:t>
            </a:r>
            <a:r>
              <a:rPr lang="en-US" altLang="ru-KZ" sz="2400" b="1" dirty="0"/>
              <a:t> </a:t>
            </a:r>
            <a:r>
              <a:rPr lang="en-US" altLang="ru-KZ" sz="2400" b="1" dirty="0" err="1"/>
              <a:t>жасаудың</a:t>
            </a:r>
            <a:r>
              <a:rPr lang="en-US" altLang="ru-KZ" sz="2400" b="1" dirty="0"/>
              <a:t> </a:t>
            </a:r>
            <a:r>
              <a:rPr lang="en-US" altLang="ru-KZ" sz="2400" b="1" dirty="0" err="1"/>
              <a:t>универсалды</a:t>
            </a:r>
            <a:r>
              <a:rPr lang="en-US" altLang="ru-KZ" sz="2400" b="1" dirty="0"/>
              <a:t>  </a:t>
            </a:r>
            <a:r>
              <a:rPr lang="en-US" altLang="ru-KZ" sz="2400" b="1" dirty="0" err="1"/>
              <a:t>тәсілін</a:t>
            </a:r>
            <a:r>
              <a:rPr lang="en-US" altLang="ru-KZ" sz="2400" b="1" dirty="0"/>
              <a:t>  </a:t>
            </a:r>
            <a:r>
              <a:rPr lang="en-US" altLang="ru-KZ" sz="2400" b="1" dirty="0" err="1"/>
              <a:t>тауып</a:t>
            </a:r>
            <a:r>
              <a:rPr lang="en-US" altLang="ru-KZ" sz="2400" b="1" dirty="0"/>
              <a:t>  </a:t>
            </a:r>
            <a:r>
              <a:rPr lang="en-US" altLang="ru-KZ" sz="2400" b="1" dirty="0" err="1"/>
              <a:t>тырысқақ</a:t>
            </a:r>
            <a:r>
              <a:rPr lang="en-US" altLang="ru-KZ" sz="2400" b="1" dirty="0"/>
              <a:t>, </a:t>
            </a:r>
            <a:r>
              <a:rPr lang="en-US" altLang="ru-KZ" sz="2400" b="1" dirty="0" err="1"/>
              <a:t>күйдіргі</a:t>
            </a:r>
            <a:r>
              <a:rPr lang="en-US" altLang="ru-KZ" sz="2400" b="1" dirty="0"/>
              <a:t>, </a:t>
            </a:r>
            <a:r>
              <a:rPr lang="en-US" altLang="ru-KZ" sz="2400" b="1" dirty="0" err="1"/>
              <a:t>құтыру</a:t>
            </a:r>
            <a:r>
              <a:rPr lang="en-US" altLang="ru-KZ" sz="2400" b="1" dirty="0"/>
              <a:t> </a:t>
            </a:r>
            <a:r>
              <a:rPr lang="en-US" altLang="ru-KZ" sz="2400" b="1" dirty="0" err="1"/>
              <a:t>ауруларына</a:t>
            </a:r>
            <a:r>
              <a:rPr lang="en-US" altLang="ru-KZ" sz="2400" b="1" dirty="0"/>
              <a:t> </a:t>
            </a:r>
            <a:r>
              <a:rPr lang="en-US" altLang="ru-KZ" sz="2400" b="1" dirty="0" err="1"/>
              <a:t>қарсы</a:t>
            </a:r>
            <a:r>
              <a:rPr lang="en-US" altLang="ru-KZ" sz="2400" b="1" dirty="0"/>
              <a:t> </a:t>
            </a:r>
            <a:r>
              <a:rPr lang="en-US" altLang="ru-KZ" sz="2400" b="1" dirty="0" err="1"/>
              <a:t>вакцина</a:t>
            </a:r>
            <a:r>
              <a:rPr lang="en-US" altLang="ru-KZ" sz="2400" b="1" dirty="0"/>
              <a:t>  </a:t>
            </a:r>
            <a:r>
              <a:rPr lang="en-US" altLang="ru-KZ" sz="2400" b="1" dirty="0" err="1"/>
              <a:t>жасады</a:t>
            </a:r>
            <a:r>
              <a:rPr lang="en-US" altLang="ru-KZ" sz="2400" b="1" dirty="0"/>
              <a:t>.</a:t>
            </a:r>
            <a:r>
              <a:rPr lang="en-US" altLang="ru-KZ" sz="2400" dirty="0"/>
              <a:t> . </a:t>
            </a:r>
            <a:r>
              <a:rPr lang="en-US" altLang="ru-KZ" sz="2400" dirty="0" err="1"/>
              <a:t>Бұл</a:t>
            </a:r>
            <a:r>
              <a:rPr lang="en-US" altLang="ru-KZ" sz="2400" dirty="0"/>
              <a:t> </a:t>
            </a:r>
            <a:r>
              <a:rPr lang="en-US" altLang="ru-KZ" sz="2400" dirty="0" err="1"/>
              <a:t>әдістің</a:t>
            </a:r>
            <a:r>
              <a:rPr lang="en-US" altLang="ru-KZ" sz="2400" dirty="0"/>
              <a:t> </a:t>
            </a:r>
            <a:r>
              <a:rPr lang="en-US" altLang="ru-KZ" sz="2400" dirty="0" err="1"/>
              <a:t>негізі</a:t>
            </a:r>
            <a:r>
              <a:rPr lang="en-US" altLang="ru-KZ" sz="2400" dirty="0"/>
              <a:t> — </a:t>
            </a:r>
            <a:r>
              <a:rPr lang="en-US" altLang="ru-KZ" sz="2400" dirty="0" err="1"/>
              <a:t>әлсіреген</a:t>
            </a:r>
            <a:r>
              <a:rPr lang="en-US" altLang="ru-KZ" sz="2400" dirty="0"/>
              <a:t> </a:t>
            </a:r>
            <a:r>
              <a:rPr lang="en-US" altLang="ru-KZ" sz="2400" dirty="0" err="1"/>
              <a:t>қоздырғыштар</a:t>
            </a:r>
            <a:r>
              <a:rPr lang="en-US" altLang="ru-KZ" sz="2400" dirty="0"/>
              <a:t> </a:t>
            </a:r>
            <a:r>
              <a:rPr lang="en-US" altLang="ru-KZ" sz="2400" dirty="0" err="1"/>
              <a:t>арқылы</a:t>
            </a:r>
            <a:r>
              <a:rPr lang="en-US" altLang="ru-KZ" sz="2400" dirty="0"/>
              <a:t> </a:t>
            </a:r>
            <a:r>
              <a:rPr lang="en-US" altLang="ru-KZ" sz="2400" dirty="0" err="1"/>
              <a:t>организмде</a:t>
            </a:r>
            <a:r>
              <a:rPr lang="en-US" altLang="ru-KZ" sz="2400" dirty="0"/>
              <a:t> </a:t>
            </a:r>
            <a:r>
              <a:rPr lang="en-US" altLang="ru-KZ" sz="2400" dirty="0" err="1"/>
              <a:t>иммунитет</a:t>
            </a:r>
            <a:r>
              <a:rPr lang="en-US" altLang="ru-KZ" sz="2400" dirty="0"/>
              <a:t> </a:t>
            </a:r>
            <a:r>
              <a:rPr lang="en-US" altLang="ru-KZ" sz="2400" dirty="0" err="1"/>
              <a:t>тудырып</a:t>
            </a:r>
            <a:r>
              <a:rPr lang="en-US" altLang="ru-KZ" sz="2400" dirty="0"/>
              <a:t>, </a:t>
            </a:r>
            <a:r>
              <a:rPr lang="en-US" altLang="ru-KZ" sz="2400" dirty="0" err="1"/>
              <a:t>сол</a:t>
            </a:r>
            <a:r>
              <a:rPr lang="en-US" altLang="ru-KZ" sz="2400" dirty="0"/>
              <a:t> </a:t>
            </a:r>
            <a:r>
              <a:rPr lang="en-US" altLang="ru-KZ" sz="2400" dirty="0" err="1"/>
              <a:t>аурудың</a:t>
            </a:r>
            <a:r>
              <a:rPr lang="en-US" altLang="ru-KZ" sz="2400" dirty="0"/>
              <a:t> </a:t>
            </a:r>
            <a:r>
              <a:rPr lang="en-US" altLang="ru-KZ" sz="2400" dirty="0" err="1"/>
              <a:t>алдын</a:t>
            </a:r>
            <a:r>
              <a:rPr lang="en-US" altLang="ru-KZ" sz="2400" dirty="0"/>
              <a:t> </a:t>
            </a:r>
            <a:r>
              <a:rPr lang="en-US" altLang="ru-KZ" sz="2400" dirty="0" err="1"/>
              <a:t>алу</a:t>
            </a:r>
            <a:r>
              <a:rPr lang="en-US" altLang="ru-KZ" sz="2400" dirty="0"/>
              <a:t>. </a:t>
            </a:r>
            <a:r>
              <a:rPr lang="en-US" altLang="ru-KZ" sz="2400" dirty="0" err="1"/>
              <a:t>Пастер</a:t>
            </a:r>
            <a:r>
              <a:rPr lang="en-US" altLang="ru-KZ" sz="2400" dirty="0"/>
              <a:t> </a:t>
            </a:r>
            <a:r>
              <a:rPr lang="en-US" altLang="ru-KZ" sz="2400" dirty="0" err="1"/>
              <a:t>жұмыстарынан</a:t>
            </a:r>
            <a:r>
              <a:rPr lang="en-US" altLang="ru-KZ" sz="2400" dirty="0"/>
              <a:t> </a:t>
            </a:r>
            <a:r>
              <a:rPr lang="en-US" altLang="ru-KZ" sz="2400" dirty="0" err="1"/>
              <a:t>соң</a:t>
            </a:r>
            <a:r>
              <a:rPr lang="en-US" altLang="ru-KZ" sz="2400" dirty="0"/>
              <a:t> </a:t>
            </a:r>
            <a:r>
              <a:rPr lang="en-US" altLang="ru-KZ" sz="2400" dirty="0" err="1"/>
              <a:t>иммунология</a:t>
            </a:r>
            <a:r>
              <a:rPr lang="en-US" altLang="ru-KZ" sz="2400" dirty="0"/>
              <a:t> </a:t>
            </a:r>
            <a:r>
              <a:rPr lang="en-US" altLang="ru-KZ" sz="2400" dirty="0" err="1"/>
              <a:t>ғылым</a:t>
            </a:r>
            <a:r>
              <a:rPr lang="en-US" altLang="ru-KZ" sz="2400" dirty="0"/>
              <a:t> </a:t>
            </a:r>
            <a:r>
              <a:rPr lang="en-US" altLang="ru-KZ" sz="2400" dirty="0" err="1"/>
              <a:t>ретінде</a:t>
            </a:r>
            <a:r>
              <a:rPr lang="en-US" altLang="ru-KZ" sz="2400" dirty="0"/>
              <a:t> </a:t>
            </a:r>
            <a:r>
              <a:rPr lang="en-US" altLang="ru-KZ" sz="2400" dirty="0" err="1"/>
              <a:t>қалыптасты</a:t>
            </a:r>
            <a:r>
              <a:rPr lang="en-US" altLang="ru-KZ" sz="2400" dirty="0"/>
              <a:t>, </a:t>
            </a:r>
            <a:r>
              <a:rPr lang="en-US" altLang="ru-KZ" sz="2400" dirty="0" err="1"/>
              <a:t>көптеген</a:t>
            </a:r>
            <a:r>
              <a:rPr lang="en-US" altLang="ru-KZ" sz="2400" dirty="0"/>
              <a:t> </a:t>
            </a:r>
            <a:r>
              <a:rPr lang="en-US" altLang="ru-KZ" sz="2400" dirty="0" err="1"/>
              <a:t>аурулардың</a:t>
            </a:r>
            <a:r>
              <a:rPr lang="en-US" altLang="ru-KZ" sz="2400" dirty="0"/>
              <a:t> </a:t>
            </a:r>
            <a:r>
              <a:rPr lang="en-US" altLang="ru-KZ" sz="2400" dirty="0" err="1"/>
              <a:t>алдын</a:t>
            </a:r>
            <a:r>
              <a:rPr lang="en-US" altLang="ru-KZ" sz="2400" dirty="0"/>
              <a:t> </a:t>
            </a:r>
            <a:r>
              <a:rPr lang="en-US" altLang="ru-KZ" sz="2400" dirty="0" err="1"/>
              <a:t>алуға</a:t>
            </a:r>
            <a:r>
              <a:rPr lang="en-US" altLang="ru-KZ" sz="2400" dirty="0"/>
              <a:t> </a:t>
            </a:r>
            <a:r>
              <a:rPr lang="en-US" altLang="ru-KZ" sz="2400" dirty="0" err="1"/>
              <a:t>мүмкіндік</a:t>
            </a:r>
            <a:r>
              <a:rPr lang="en-US" altLang="ru-KZ" sz="2400" dirty="0"/>
              <a:t> </a:t>
            </a:r>
            <a:r>
              <a:rPr lang="en-US" altLang="ru-KZ" sz="2400" dirty="0" err="1"/>
              <a:t>ашылды</a:t>
            </a:r>
            <a:r>
              <a:rPr lang="en-US" altLang="ru-KZ" sz="2400" dirty="0"/>
              <a:t>. </a:t>
            </a:r>
            <a:r>
              <a:rPr lang="en-US" altLang="ru-KZ" sz="2400" dirty="0" err="1"/>
              <a:t>Пастер</a:t>
            </a:r>
            <a:r>
              <a:rPr lang="en-US" altLang="ru-KZ" sz="2400" dirty="0"/>
              <a:t> </a:t>
            </a:r>
            <a:r>
              <a:rPr lang="en-US" altLang="ru-KZ" sz="2400" dirty="0" err="1"/>
              <a:t>еңбегімен</a:t>
            </a:r>
            <a:r>
              <a:rPr lang="en-US" altLang="ru-KZ" sz="2400" dirty="0"/>
              <a:t> </a:t>
            </a:r>
            <a:r>
              <a:rPr lang="en-US" altLang="ru-KZ" sz="2400" dirty="0" err="1"/>
              <a:t>қанаттанған</a:t>
            </a:r>
            <a:r>
              <a:rPr lang="en-US" altLang="ru-KZ" sz="2400" dirty="0"/>
              <a:t> </a:t>
            </a:r>
            <a:r>
              <a:rPr lang="en-US" altLang="ru-KZ" sz="2400" dirty="0" err="1"/>
              <a:t>ғалымдар</a:t>
            </a:r>
            <a:r>
              <a:rPr lang="en-US" altLang="ru-KZ" sz="2400" dirty="0"/>
              <a:t> </a:t>
            </a:r>
            <a:r>
              <a:rPr lang="en-US" altLang="ru-KZ" sz="2400" dirty="0" err="1"/>
              <a:t>тек</a:t>
            </a:r>
            <a:r>
              <a:rPr lang="en-US" altLang="ru-KZ" sz="2400" dirty="0"/>
              <a:t> </a:t>
            </a:r>
            <a:r>
              <a:rPr lang="en-US" altLang="ru-KZ" sz="2400" dirty="0" err="1"/>
              <a:t>қана</a:t>
            </a:r>
            <a:r>
              <a:rPr lang="en-US" altLang="ru-KZ" sz="2400" dirty="0"/>
              <a:t> </a:t>
            </a:r>
            <a:r>
              <a:rPr lang="en-US" altLang="ru-KZ" sz="2400" dirty="0" err="1"/>
              <a:t>вакцинажасаумен</a:t>
            </a:r>
            <a:r>
              <a:rPr lang="en-US" altLang="ru-KZ" sz="2400" dirty="0"/>
              <a:t> </a:t>
            </a:r>
            <a:r>
              <a:rPr lang="en-US" altLang="ru-KZ" sz="2400" dirty="0" err="1"/>
              <a:t>емес</a:t>
            </a:r>
            <a:r>
              <a:rPr lang="en-US" altLang="ru-KZ" sz="2400" dirty="0"/>
              <a:t>, </a:t>
            </a:r>
            <a:r>
              <a:rPr lang="en-US" altLang="ru-KZ" sz="2400" dirty="0" err="1"/>
              <a:t>сонымен</a:t>
            </a:r>
            <a:r>
              <a:rPr lang="en-US" altLang="ru-KZ" sz="2400" dirty="0"/>
              <a:t> </a:t>
            </a:r>
            <a:r>
              <a:rPr lang="en-US" altLang="ru-KZ" sz="2400" dirty="0" err="1"/>
              <a:t>қатар</a:t>
            </a:r>
            <a:r>
              <a:rPr lang="en-US" altLang="ru-KZ" sz="2400" dirty="0"/>
              <a:t> </a:t>
            </a:r>
            <a:r>
              <a:rPr lang="en-US" altLang="ru-KZ" sz="2400" dirty="0" err="1"/>
              <a:t>иммунитет</a:t>
            </a:r>
            <a:r>
              <a:rPr lang="en-US" altLang="ru-KZ" sz="2400" dirty="0"/>
              <a:t> </a:t>
            </a:r>
            <a:r>
              <a:rPr lang="en-US" altLang="ru-KZ" sz="2400" dirty="0" err="1"/>
              <a:t>тууының</a:t>
            </a:r>
            <a:r>
              <a:rPr lang="en-US" altLang="ru-KZ" sz="2400" dirty="0"/>
              <a:t> </a:t>
            </a:r>
            <a:r>
              <a:rPr lang="en-US" altLang="ru-KZ" sz="2400" dirty="0" err="1"/>
              <a:t>себебін</a:t>
            </a:r>
            <a:r>
              <a:rPr lang="en-US" altLang="ru-KZ" sz="2400" dirty="0"/>
              <a:t> </a:t>
            </a:r>
            <a:r>
              <a:rPr lang="en-US" altLang="ru-KZ" sz="2400" dirty="0" err="1"/>
              <a:t>ашуға</a:t>
            </a:r>
            <a:r>
              <a:rPr lang="en-US" altLang="ru-KZ" sz="2400" dirty="0"/>
              <a:t> </a:t>
            </a:r>
            <a:r>
              <a:rPr lang="en-US" altLang="ru-KZ" sz="2400" dirty="0" err="1"/>
              <a:t>да</a:t>
            </a:r>
            <a:r>
              <a:rPr lang="en-US" altLang="ru-KZ" sz="2400" dirty="0"/>
              <a:t> </a:t>
            </a:r>
            <a:r>
              <a:rPr lang="en-US" altLang="ru-KZ" sz="2400" dirty="0" err="1"/>
              <a:t>тырысты</a:t>
            </a:r>
            <a:r>
              <a:rPr lang="en-US" altLang="ru-KZ" sz="2400" dirty="0"/>
              <a:t>. </a:t>
            </a:r>
            <a:r>
              <a:rPr lang="en-US" altLang="ru-KZ" sz="2400" dirty="0" err="1"/>
              <a:t>Бұл</a:t>
            </a:r>
            <a:r>
              <a:rPr lang="en-US" altLang="ru-KZ" sz="2400" dirty="0"/>
              <a:t> </a:t>
            </a:r>
            <a:r>
              <a:rPr lang="en-US" altLang="ru-KZ" sz="2400" dirty="0" err="1"/>
              <a:t>бағытта</a:t>
            </a:r>
            <a:r>
              <a:rPr lang="en-US" altLang="ru-KZ" sz="2400" dirty="0"/>
              <a:t> </a:t>
            </a:r>
            <a:r>
              <a:rPr lang="en-US" altLang="ru-KZ" sz="2400" dirty="0" err="1"/>
              <a:t>зор</a:t>
            </a:r>
            <a:r>
              <a:rPr lang="en-US" altLang="ru-KZ" sz="2400" dirty="0"/>
              <a:t> </a:t>
            </a:r>
            <a:r>
              <a:rPr lang="en-US" altLang="ru-KZ" sz="2400" dirty="0" err="1"/>
              <a:t>еңбек</a:t>
            </a:r>
            <a:r>
              <a:rPr lang="en-US" altLang="ru-KZ" sz="2400" dirty="0"/>
              <a:t> </a:t>
            </a:r>
            <a:r>
              <a:rPr lang="en-US" altLang="ru-KZ" sz="2400" dirty="0" err="1"/>
              <a:t>сіңіргендер</a:t>
            </a:r>
            <a:r>
              <a:rPr lang="en-US" altLang="ru-KZ" sz="2400" dirty="0"/>
              <a:t>: </a:t>
            </a:r>
            <a:r>
              <a:rPr lang="en-US" altLang="ru-KZ" sz="2400" dirty="0" err="1"/>
              <a:t>И.И.Мечников</a:t>
            </a:r>
            <a:r>
              <a:rPr lang="en-US" altLang="ru-KZ" sz="2400" dirty="0"/>
              <a:t> </a:t>
            </a:r>
            <a:r>
              <a:rPr lang="en-US" altLang="ru-KZ" sz="2400" dirty="0" err="1"/>
              <a:t>пен</a:t>
            </a:r>
            <a:r>
              <a:rPr lang="en-US" altLang="ru-KZ" sz="2400" dirty="0"/>
              <a:t> </a:t>
            </a:r>
            <a:r>
              <a:rPr lang="en-US" altLang="ru-KZ" sz="2400" dirty="0" err="1"/>
              <a:t>Пауль</a:t>
            </a:r>
            <a:r>
              <a:rPr lang="en-US" altLang="ru-KZ" sz="2400" dirty="0"/>
              <a:t> </a:t>
            </a:r>
            <a:r>
              <a:rPr lang="en-US" altLang="ru-KZ" sz="2400" dirty="0" err="1"/>
              <a:t>Эрлих</a:t>
            </a:r>
            <a:r>
              <a:rPr lang="en-US" altLang="ru-KZ" sz="2400" dirty="0"/>
              <a:t> </a:t>
            </a:r>
            <a:r>
              <a:rPr lang="en-US" altLang="ru-KZ" sz="2400" dirty="0" err="1"/>
              <a:t>бастаған</a:t>
            </a:r>
            <a:r>
              <a:rPr lang="en-US" altLang="ru-KZ" sz="2400" dirty="0"/>
              <a:t> </a:t>
            </a:r>
            <a:r>
              <a:rPr lang="en-US" altLang="ru-KZ" sz="2400" dirty="0" err="1"/>
              <a:t>неміс</a:t>
            </a:r>
            <a:r>
              <a:rPr lang="en-US" altLang="ru-KZ" sz="2400" dirty="0"/>
              <a:t> </a:t>
            </a:r>
            <a:r>
              <a:rPr lang="en-US" altLang="ru-KZ" sz="2400" dirty="0" err="1"/>
              <a:t>ғалымдары</a:t>
            </a:r>
            <a:r>
              <a:rPr lang="en-US" altLang="ru-KZ" sz="2400" dirty="0"/>
              <a:t>.</a:t>
            </a:r>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347049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847" name="Rectangle 163846">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554" name="Содержимое 2">
            <a:extLst>
              <a:ext uri="{FF2B5EF4-FFF2-40B4-BE49-F238E27FC236}">
                <a16:creationId xmlns:a16="http://schemas.microsoft.com/office/drawing/2014/main" id="{FBADBD93-555E-9867-7527-867CD0374BCB}"/>
              </a:ext>
            </a:extLst>
          </p:cNvPr>
          <p:cNvSpPr>
            <a:spLocks noGrp="1" noChangeArrowheads="1"/>
          </p:cNvSpPr>
          <p:nvPr>
            <p:ph idx="1"/>
          </p:nvPr>
        </p:nvSpPr>
        <p:spPr>
          <a:xfrm>
            <a:off x="838200" y="1825625"/>
            <a:ext cx="5387502" cy="4351338"/>
          </a:xfrm>
        </p:spPr>
        <p:txBody>
          <a:bodyPr>
            <a:normAutofit/>
          </a:bodyPr>
          <a:lstStyle/>
          <a:p>
            <a:r>
              <a:rPr lang="ru-RU" altLang="ru-KZ" sz="2400" dirty="0">
                <a:latin typeface="Times New Roman" panose="02020603050405020304" pitchFamily="18" charset="0"/>
                <a:cs typeface="Times New Roman" panose="02020603050405020304" pitchFamily="18" charset="0"/>
              </a:rPr>
              <a:t>1900 </a:t>
            </a:r>
            <a:r>
              <a:rPr lang="ru-RU" altLang="ru-KZ" sz="2400" dirty="0" err="1">
                <a:latin typeface="Times New Roman" panose="02020603050405020304" pitchFamily="18" charset="0"/>
                <a:cs typeface="Times New Roman" panose="02020603050405020304" pitchFamily="18" charset="0"/>
              </a:rPr>
              <a:t>жылы</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Ландштейнер</a:t>
            </a:r>
            <a:r>
              <a:rPr lang="ru-RU" altLang="ru-KZ" sz="2400" dirty="0">
                <a:latin typeface="Times New Roman" panose="02020603050405020304" pitchFamily="18" charset="0"/>
                <a:cs typeface="Times New Roman" panose="02020603050405020304" pitchFamily="18" charset="0"/>
              </a:rPr>
              <a:t> қан </a:t>
            </a:r>
            <a:r>
              <a:rPr lang="ru-RU" altLang="ru-KZ" sz="2400" dirty="0" err="1">
                <a:latin typeface="Times New Roman" panose="02020603050405020304" pitchFamily="18" charset="0"/>
                <a:cs typeface="Times New Roman" panose="02020603050405020304" pitchFamily="18" charset="0"/>
              </a:rPr>
              <a:t>топтарын</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ашты</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Олар</a:t>
            </a:r>
            <a:r>
              <a:rPr lang="ru-RU" altLang="ru-KZ" sz="2400" dirty="0">
                <a:latin typeface="Times New Roman" panose="02020603050405020304" pitchFamily="18" charset="0"/>
                <a:cs typeface="Times New Roman" panose="02020603050405020304" pitchFamily="18" charset="0"/>
              </a:rPr>
              <a:t> АВО </a:t>
            </a:r>
            <a:r>
              <a:rPr lang="ru-RU" altLang="ru-KZ" sz="2400" dirty="0" err="1">
                <a:latin typeface="Times New Roman" panose="02020603050405020304" pitchFamily="18" charset="0"/>
                <a:cs typeface="Times New Roman" panose="02020603050405020304" pitchFamily="18" charset="0"/>
              </a:rPr>
              <a:t>жүйе</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деп</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аталады</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Осылай</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бір</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түрге</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жататын</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организмдердің</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иммунитеттік</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айырмашылығын</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зерттейтін</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иммунологияның</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бір</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тармағы</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пайда</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болды</a:t>
            </a:r>
            <a:r>
              <a:rPr lang="ru-RU" altLang="ru-KZ" sz="2400" dirty="0">
                <a:latin typeface="Times New Roman" panose="02020603050405020304" pitchFamily="18" charset="0"/>
                <a:cs typeface="Times New Roman" panose="02020603050405020304" pitchFamily="18" charset="0"/>
              </a:rPr>
              <a:t>. Ол — </a:t>
            </a:r>
            <a:r>
              <a:rPr lang="ru-RU" altLang="ru-KZ" sz="2400" dirty="0" err="1">
                <a:latin typeface="Times New Roman" panose="02020603050405020304" pitchFamily="18" charset="0"/>
                <a:cs typeface="Times New Roman" panose="02020603050405020304" pitchFamily="18" charset="0"/>
              </a:rPr>
              <a:t>ұлпа</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изоантигенін</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зерттейтін</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ілім</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Осыдан</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соң</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кез</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келген</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ұлпа</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арқылы</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мүшеге</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қарсы</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әсер</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ететін</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антидене</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жасап</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шығаруға</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болатыны</a:t>
            </a:r>
            <a:r>
              <a:rPr lang="ru-RU" altLang="ru-KZ" sz="2400" dirty="0">
                <a:latin typeface="Times New Roman" panose="02020603050405020304" pitchFamily="18" charset="0"/>
                <a:cs typeface="Times New Roman" panose="02020603050405020304" pitchFamily="18" charset="0"/>
              </a:rPr>
              <a:t> </a:t>
            </a:r>
            <a:r>
              <a:rPr lang="ru-RU" altLang="ru-KZ" sz="2400" dirty="0" err="1">
                <a:latin typeface="Times New Roman" panose="02020603050405020304" pitchFamily="18" charset="0"/>
                <a:cs typeface="Times New Roman" panose="02020603050405020304" pitchFamily="18" charset="0"/>
              </a:rPr>
              <a:t>анықталды</a:t>
            </a:r>
            <a:r>
              <a:rPr lang="ru-RU" altLang="ru-KZ" sz="2400" dirty="0">
                <a:latin typeface="Times New Roman" panose="02020603050405020304" pitchFamily="18" charset="0"/>
                <a:cs typeface="Times New Roman" panose="02020603050405020304" pitchFamily="18" charset="0"/>
              </a:rPr>
              <a:t>.</a:t>
            </a:r>
          </a:p>
          <a:p>
            <a:endParaRPr lang="ru-RU" altLang="ru-KZ" sz="2400" dirty="0"/>
          </a:p>
        </p:txBody>
      </p:sp>
      <p:pic>
        <p:nvPicPr>
          <p:cNvPr id="163842" name="Picture 2" descr="Картинки по запросу">
            <a:extLst>
              <a:ext uri="{FF2B5EF4-FFF2-40B4-BE49-F238E27FC236}">
                <a16:creationId xmlns:a16="http://schemas.microsoft.com/office/drawing/2014/main" id="{6E3DD916-D68E-D791-0B84-AF5897E67C1F}"/>
              </a:ext>
            </a:extLst>
          </p:cNvPr>
          <p:cNvPicPr>
            <a:picLocks noChangeAspect="1" noChangeArrowheads="1"/>
          </p:cNvPicPr>
          <p:nvPr/>
        </p:nvPicPr>
        <p:blipFill>
          <a:blip r:embed="rId2"/>
          <a:srcRect t="1140" r="1" b="26503"/>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scene3d>
            <a:camera prst="orthographicFront"/>
            <a:lightRig rig="contrasting" dir="t">
              <a:rot lat="0" lon="0" rev="3000000"/>
            </a:lightRig>
          </a:scene3d>
          <a:sp3d contourW="7620">
            <a:bevelT w="95250" h="31750"/>
            <a:contourClr>
              <a:srgbClr val="333333"/>
            </a:contourClr>
          </a:sp3d>
        </p:spPr>
      </p:pic>
      <p:sp>
        <p:nvSpPr>
          <p:cNvPr id="163849"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3851"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61449" name="Rectangle 6144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4" name="Rectangle 4">
            <a:extLst>
              <a:ext uri="{FF2B5EF4-FFF2-40B4-BE49-F238E27FC236}">
                <a16:creationId xmlns:a16="http://schemas.microsoft.com/office/drawing/2014/main" id="{8EBBA05D-5220-8253-4F2F-04D08848D36D}"/>
              </a:ext>
            </a:extLst>
          </p:cNvPr>
          <p:cNvSpPr>
            <a:spLocks noGrp="1" noChangeArrowheads="1"/>
          </p:cNvSpPr>
          <p:nvPr>
            <p:ph type="title"/>
          </p:nvPr>
        </p:nvSpPr>
        <p:spPr>
          <a:xfrm>
            <a:off x="638882" y="639192"/>
            <a:ext cx="4788524" cy="5014355"/>
          </a:xfrm>
        </p:spPr>
        <p:txBody>
          <a:bodyPr vert="horz" lIns="91440" tIns="45720" rIns="91440" bIns="45720" rtlCol="0" anchor="b">
            <a:normAutofit/>
          </a:bodyPr>
          <a:lstStyle/>
          <a:p>
            <a:r>
              <a:rPr lang="en-US" altLang="ru-KZ" sz="2000" kern="1200" dirty="0" err="1">
                <a:solidFill>
                  <a:schemeClr val="tx1"/>
                </a:solidFill>
                <a:latin typeface="+mj-lt"/>
                <a:ea typeface="+mj-ea"/>
                <a:cs typeface="+mj-cs"/>
              </a:rPr>
              <a:t>Иммунология</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ғылымы</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дамуының</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жаңа</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белесі</a:t>
            </a:r>
            <a:r>
              <a:rPr lang="en-US" altLang="ru-KZ" sz="2000" kern="1200" dirty="0">
                <a:solidFill>
                  <a:schemeClr val="tx1"/>
                </a:solidFill>
                <a:latin typeface="+mj-lt"/>
                <a:ea typeface="+mj-ea"/>
                <a:cs typeface="+mj-cs"/>
              </a:rPr>
              <a:t> 1945 ж. </a:t>
            </a:r>
            <a:r>
              <a:rPr lang="en-US" altLang="ru-KZ" sz="2000" kern="1200" dirty="0" err="1">
                <a:solidFill>
                  <a:schemeClr val="tx1"/>
                </a:solidFill>
                <a:latin typeface="+mj-lt"/>
                <a:ea typeface="+mj-ea"/>
                <a:cs typeface="+mj-cs"/>
              </a:rPr>
              <a:t>Басталады</a:t>
            </a:r>
            <a:r>
              <a:rPr lang="en-US" altLang="ru-KZ" sz="2000" kern="1200" dirty="0">
                <a:solidFill>
                  <a:schemeClr val="tx1"/>
                </a:solidFill>
                <a:latin typeface="+mj-lt"/>
                <a:ea typeface="+mj-ea"/>
                <a:cs typeface="+mj-cs"/>
              </a:rPr>
              <a:t> және </a:t>
            </a:r>
            <a:r>
              <a:rPr lang="en-US" altLang="ru-KZ" sz="2000" kern="1200" dirty="0" err="1">
                <a:solidFill>
                  <a:schemeClr val="tx1"/>
                </a:solidFill>
                <a:latin typeface="+mj-lt"/>
                <a:ea typeface="+mj-ea"/>
                <a:cs typeface="+mj-cs"/>
              </a:rPr>
              <a:t>ағылшын</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ғалымы</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Медавар</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есімімен</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байланысты.Ол</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иммунитет</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ағзаны</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тек</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микробтан</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ғана</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емес,сонымен</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қатар</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генетикалық</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бөгде</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ағзалардың</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жасушалары</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мен</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тіндерінен</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де</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қорғайтынын</a:t>
            </a:r>
            <a:r>
              <a:rPr lang="en-US" altLang="ru-KZ" sz="2000" kern="1200" dirty="0">
                <a:solidFill>
                  <a:schemeClr val="tx1"/>
                </a:solidFill>
                <a:latin typeface="+mj-lt"/>
                <a:ea typeface="+mj-ea"/>
                <a:cs typeface="+mj-cs"/>
              </a:rPr>
              <a:t> </a:t>
            </a:r>
            <a:r>
              <a:rPr lang="en-US" altLang="ru-KZ" sz="2000" kern="1200" dirty="0" err="1">
                <a:solidFill>
                  <a:schemeClr val="tx1"/>
                </a:solidFill>
                <a:latin typeface="+mj-lt"/>
                <a:ea typeface="+mj-ea"/>
                <a:cs typeface="+mj-cs"/>
              </a:rPr>
              <a:t>дәлелдеді</a:t>
            </a:r>
            <a:r>
              <a:rPr lang="en-US" altLang="ru-KZ" sz="2000" kern="1200" dirty="0">
                <a:solidFill>
                  <a:schemeClr val="tx1"/>
                </a:solidFill>
                <a:latin typeface="+mj-lt"/>
                <a:ea typeface="+mj-ea"/>
                <a:cs typeface="+mj-cs"/>
              </a:rPr>
              <a:t>.</a:t>
            </a:r>
            <a:br>
              <a:rPr lang="en-US" altLang="ru-KZ" sz="2000" kern="1200" dirty="0">
                <a:solidFill>
                  <a:schemeClr val="tx1"/>
                </a:solidFill>
                <a:latin typeface="+mj-lt"/>
                <a:ea typeface="+mj-ea"/>
                <a:cs typeface="+mj-cs"/>
              </a:rPr>
            </a:br>
            <a:r>
              <a:rPr lang="en-US" sz="2000" kern="1200" dirty="0" err="1">
                <a:solidFill>
                  <a:schemeClr val="tx1"/>
                </a:solidFill>
                <a:latin typeface="+mj-lt"/>
                <a:ea typeface="+mj-ea"/>
                <a:cs typeface="+mj-cs"/>
              </a:rPr>
              <a:t>Иммунологиялық</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бақылау</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қағидасының</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шығуы</a:t>
            </a:r>
            <a:r>
              <a:rPr lang="en-US" sz="2000" kern="1200" dirty="0">
                <a:solidFill>
                  <a:schemeClr val="tx1"/>
                </a:solidFill>
                <a:latin typeface="+mj-lt"/>
                <a:ea typeface="+mj-ea"/>
                <a:cs typeface="+mj-cs"/>
              </a:rPr>
              <a:t>, </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1969-70 ж. </a:t>
            </a:r>
            <a:r>
              <a:rPr lang="en-US" sz="2000" kern="1200" dirty="0" err="1">
                <a:solidFill>
                  <a:schemeClr val="tx1"/>
                </a:solidFill>
                <a:latin typeface="+mj-lt"/>
                <a:ea typeface="+mj-ea"/>
                <a:cs typeface="+mj-cs"/>
              </a:rPr>
              <a:t>Иммунитеттің</a:t>
            </a:r>
            <a:r>
              <a:rPr lang="en-US" sz="2000" kern="1200" dirty="0">
                <a:solidFill>
                  <a:schemeClr val="tx1"/>
                </a:solidFill>
                <a:latin typeface="+mj-lt"/>
                <a:ea typeface="+mj-ea"/>
                <a:cs typeface="+mj-cs"/>
              </a:rPr>
              <a:t>  2 </a:t>
            </a:r>
            <a:r>
              <a:rPr lang="en-US" sz="2000" kern="1200" dirty="0" err="1">
                <a:solidFill>
                  <a:schemeClr val="tx1"/>
                </a:solidFill>
                <a:latin typeface="+mj-lt"/>
                <a:ea typeface="+mj-ea"/>
                <a:cs typeface="+mj-cs"/>
              </a:rPr>
              <a:t>жүйесін</a:t>
            </a:r>
            <a:r>
              <a:rPr lang="en-US" sz="2000" kern="1200" dirty="0">
                <a:solidFill>
                  <a:schemeClr val="tx1"/>
                </a:solidFill>
                <a:latin typeface="+mj-lt"/>
                <a:ea typeface="+mj-ea"/>
                <a:cs typeface="+mj-cs"/>
              </a:rPr>
              <a:t> – </a:t>
            </a:r>
            <a:r>
              <a:rPr lang="en-US" sz="2000" kern="1200" dirty="0" err="1">
                <a:solidFill>
                  <a:schemeClr val="tx1"/>
                </a:solidFill>
                <a:latin typeface="+mj-lt"/>
                <a:ea typeface="+mj-ea"/>
                <a:cs typeface="+mj-cs"/>
              </a:rPr>
              <a:t>жасушалық</a:t>
            </a:r>
            <a:r>
              <a:rPr lang="en-US" sz="2000" kern="1200" dirty="0">
                <a:solidFill>
                  <a:schemeClr val="tx1"/>
                </a:solidFill>
                <a:latin typeface="+mj-lt"/>
                <a:ea typeface="+mj-ea"/>
                <a:cs typeface="+mj-cs"/>
              </a:rPr>
              <a:t> және </a:t>
            </a:r>
            <a:r>
              <a:rPr lang="en-US" sz="2000" kern="1200" dirty="0" err="1">
                <a:solidFill>
                  <a:schemeClr val="tx1"/>
                </a:solidFill>
                <a:latin typeface="+mj-lt"/>
                <a:ea typeface="+mj-ea"/>
                <a:cs typeface="+mj-cs"/>
              </a:rPr>
              <a:t>гуморальдық</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жүйелердің</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ашылуына</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қазіргі</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иммунологияның</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пайда</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болуына</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әсер</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етті</a:t>
            </a:r>
            <a:r>
              <a:rPr lang="en-US" sz="2000" kern="1200" dirty="0">
                <a:solidFill>
                  <a:schemeClr val="tx1"/>
                </a:solidFill>
                <a:latin typeface="+mj-lt"/>
                <a:ea typeface="+mj-ea"/>
                <a:cs typeface="+mj-cs"/>
              </a:rPr>
              <a:t>.</a:t>
            </a:r>
            <a:endParaRPr lang="en-US" altLang="ru-KZ" sz="2000" kern="1200" dirty="0">
              <a:solidFill>
                <a:schemeClr val="tx1"/>
              </a:solidFill>
              <a:latin typeface="+mj-lt"/>
              <a:ea typeface="+mj-ea"/>
              <a:cs typeface="+mj-cs"/>
            </a:endParaRPr>
          </a:p>
        </p:txBody>
      </p:sp>
      <p:sp>
        <p:nvSpPr>
          <p:cNvPr id="6145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InScience">
            <a:extLst>
              <a:ext uri="{FF2B5EF4-FFF2-40B4-BE49-F238E27FC236}">
                <a16:creationId xmlns:a16="http://schemas.microsoft.com/office/drawing/2014/main" id="{ADA23D77-31C7-0BC8-6BB8-BA92EBCBB6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38" t="-16" r="20726"/>
          <a:stretch/>
        </p:blipFill>
        <p:spPr bwMode="auto">
          <a:xfrm>
            <a:off x="6194323" y="639193"/>
            <a:ext cx="4178710" cy="55512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4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TM03457464[[fn=Дивиденд]]</Template>
  <TotalTime>1035</TotalTime>
  <Words>1934</Words>
  <Application>Microsoft Office PowerPoint</Application>
  <PresentationFormat>Широкоэкранный</PresentationFormat>
  <Paragraphs>94</Paragraphs>
  <Slides>32</Slides>
  <Notes>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32</vt:i4>
      </vt:variant>
    </vt:vector>
  </HeadingPairs>
  <TitlesOfParts>
    <vt:vector size="42" baseType="lpstr">
      <vt:lpstr>Gulim</vt:lpstr>
      <vt:lpstr>Aptos</vt:lpstr>
      <vt:lpstr>Aptos Display</vt:lpstr>
      <vt:lpstr>Arial</vt:lpstr>
      <vt:lpstr>Arial Narrow</vt:lpstr>
      <vt:lpstr>Calibri</vt:lpstr>
      <vt:lpstr>Georgia</vt:lpstr>
      <vt:lpstr>Times New Roman</vt:lpstr>
      <vt:lpstr>Wingdings</vt:lpstr>
      <vt:lpstr>Тема Office</vt:lpstr>
      <vt:lpstr>Иммунология пәнінің дамуы және пайда болуы. Иммунитет теориясы</vt:lpstr>
      <vt:lpstr>Презентация PowerPoint</vt:lpstr>
      <vt:lpstr>Презентация PowerPoint</vt:lpstr>
      <vt:lpstr>Иммунологияның мақсаты:</vt:lpstr>
      <vt:lpstr>Презентация PowerPoint</vt:lpstr>
      <vt:lpstr>Презентация PowerPoint</vt:lpstr>
      <vt:lpstr>Презентация PowerPoint</vt:lpstr>
      <vt:lpstr>Презентация PowerPoint</vt:lpstr>
      <vt:lpstr>Иммунология ғылымы дамуының жаңа белесі 1945 ж. Басталады және ағылшын ғалымы Медавар есімімен  байланысты.Ол иммунитет ағзаны тек микробтан ғана емес,сонымен қатар генетикалық  бөгде ағзалардың жасушалары мен  тіндерінен де қорғайтынын дәлелдеді. Иммунологиялық  бақылау  қағидасының шығуы,  1969-70 ж. Иммунитеттің  2 жүйесін – жасушалық және гуморальдық жүйелердің ашылуына, қазіргі  иммунологияның  пайда болуына  әсер етті.</vt:lpstr>
      <vt:lpstr>Презентация PowerPoint</vt:lpstr>
      <vt:lpstr>Антидене синтезінің алғашқы теориясын Т.Эрлих жасаған.Ол бойынша әр жасушаның  антидене жасайтын ерекше құрылымы- бүйір тізбегі  болады және ол кездейсоқ антигенге дәл келетін  болады.Ол  жасушадан  бөлініп қанға  түссе антиденеге айналады.Антиген молекуласы өзіне сәйкес  келетін құрылымды  таңдап тауып алып, оны дәл көбейтеді деп айтқан. Бұл алғашқы сұрыптау  гипотезесы еді.</vt:lpstr>
      <vt:lpstr>Презентация PowerPoint</vt:lpstr>
      <vt:lpstr>Презентация PowerPoint</vt:lpstr>
      <vt:lpstr>  Иммунитет теориясы:</vt:lpstr>
      <vt:lpstr>  Иммунитет теориясы:</vt:lpstr>
      <vt:lpstr>  Иммунитет теориясы:</vt:lpstr>
      <vt:lpstr>Шығу тегіне байланысты</vt:lpstr>
      <vt:lpstr>Презентация PowerPoint</vt:lpstr>
      <vt:lpstr>Туа біткен иммунитет</vt:lpstr>
      <vt:lpstr>Презентация PowerPoint</vt:lpstr>
      <vt:lpstr>Презентация PowerPoint</vt:lpstr>
      <vt:lpstr>Презентация PowerPoint</vt:lpstr>
      <vt:lpstr>Спецификалық немесе арнайы иммунитет</vt:lpstr>
      <vt:lpstr>ИММУНИТЕТ КЛАССИФИКАЦИЯСЫ</vt:lpstr>
      <vt:lpstr>ИММУНДЫҚ ЖҮЙЕНIҢ ҚҰРЫЛЫСЫ. </vt:lpstr>
      <vt:lpstr>Мүшелiк деңгей </vt:lpstr>
      <vt:lpstr>Презентация PowerPoint</vt:lpstr>
      <vt:lpstr>Иммундық жүйенің шеткі мүшелері </vt:lpstr>
      <vt:lpstr>Презентация PowerPoint</vt:lpstr>
      <vt:lpstr>ЖАСУШАЛЫҚ ДЕҢГЕЙ </vt:lpstr>
      <vt:lpstr>Молекулалық деңгей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Мамытова Нургуль</dc:creator>
  <cp:lastModifiedBy>Мамытова Нургуль</cp:lastModifiedBy>
  <cp:revision>13</cp:revision>
  <dcterms:created xsi:type="dcterms:W3CDTF">2024-11-01T04:29:20Z</dcterms:created>
  <dcterms:modified xsi:type="dcterms:W3CDTF">2024-11-07T07:33:18Z</dcterms:modified>
</cp:coreProperties>
</file>